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93" r:id="rId5"/>
    <p:sldId id="296" r:id="rId6"/>
    <p:sldId id="259" r:id="rId7"/>
    <p:sldId id="260" r:id="rId8"/>
    <p:sldId id="299" r:id="rId9"/>
    <p:sldId id="262" r:id="rId10"/>
    <p:sldId id="297" r:id="rId11"/>
    <p:sldId id="264" r:id="rId12"/>
    <p:sldId id="265" r:id="rId13"/>
    <p:sldId id="269" r:id="rId14"/>
    <p:sldId id="281" r:id="rId15"/>
    <p:sldId id="276" r:id="rId16"/>
    <p:sldId id="288" r:id="rId17"/>
    <p:sldId id="289" r:id="rId18"/>
    <p:sldId id="290" r:id="rId19"/>
    <p:sldId id="292" r:id="rId20"/>
  </p:sldIdLst>
  <p:sldSz cx="18288000" cy="10287000"/>
  <p:notesSz cx="6858000" cy="9144000"/>
  <p:embeddedFontLst>
    <p:embeddedFont>
      <p:font typeface="29LT Adir Bold" panose="020B0604020202020204" charset="-78"/>
      <p:regular r:id="rId22"/>
    </p:embeddedFont>
    <p:embeddedFont>
      <p:font typeface="29LT Adir Semi-Bold" panose="020B0604020202020204" charset="-78"/>
      <p:regular r:id="rId23"/>
    </p:embeddedFont>
    <p:embeddedFont>
      <p:font typeface="Asap Condensed Bold" panose="020B0604020202020204" charset="0"/>
      <p:regular r:id="rId24"/>
    </p:embeddedFont>
    <p:embeddedFont>
      <p:font typeface="Dumondi Condensed" panose="020B0604020202020204" charset="-34"/>
      <p:regular r:id="rId25"/>
    </p:embeddedFont>
    <p:embeddedFont>
      <p:font typeface="Dumondi Condensed Bold" panose="020B0604020202020204" charset="-34"/>
      <p:regular r:id="rId26"/>
    </p:embeddedFont>
    <p:embeddedFont>
      <p:font typeface="HK Grotesk Bold" panose="020B0604020202020204" charset="0"/>
      <p:regular r:id="rId27"/>
    </p:embeddedFont>
    <p:embeddedFont>
      <p:font typeface="Roca One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6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E21A9-EB5D-4F93-B956-F1D6BE94F829}" type="datetimeFigureOut">
              <a:rPr lang="en-IN" smtClean="0"/>
              <a:t>02-12-2024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F53383-1C1D-44FE-8F14-E8CCFCAB5729}" type="slidenum">
              <a:rPr lang="en-IN" smtClean="0"/>
              <a:t>‹#›</a:t>
            </a:fld>
            <a:endParaRPr lang="en-IN"/>
          </a:p>
        </p:txBody>
      </p:sp>
    </p:spTree>
    <p:extLst>
      <p:ext uri="{BB962C8B-B14F-4D97-AF65-F5344CB8AC3E}">
        <p14:creationId xmlns:p14="http://schemas.microsoft.com/office/powerpoint/2010/main" val="35560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AF53383-1C1D-44FE-8F14-E8CCFCAB5729}" type="slidenum">
              <a:rPr lang="en-IN" smtClean="0"/>
              <a:t>10</a:t>
            </a:fld>
            <a:endParaRPr lang="en-IN"/>
          </a:p>
        </p:txBody>
      </p:sp>
    </p:spTree>
    <p:extLst>
      <p:ext uri="{BB962C8B-B14F-4D97-AF65-F5344CB8AC3E}">
        <p14:creationId xmlns:p14="http://schemas.microsoft.com/office/powerpoint/2010/main" val="772294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gif"/><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798" y="1189914"/>
            <a:ext cx="2790777" cy="279077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197873" y="286471"/>
            <a:ext cx="681586" cy="68158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034908" y="7442204"/>
            <a:ext cx="2790777" cy="27907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276600" y="8480974"/>
            <a:ext cx="802223" cy="80222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101021" y="1676569"/>
            <a:ext cx="2423873" cy="1516022"/>
          </a:xfrm>
          <a:custGeom>
            <a:avLst/>
            <a:gdLst/>
            <a:ahLst/>
            <a:cxnLst/>
            <a:rect l="l" t="t" r="r" b="b"/>
            <a:pathLst>
              <a:path w="2423873" h="1516022">
                <a:moveTo>
                  <a:pt x="0" y="0"/>
                </a:moveTo>
                <a:lnTo>
                  <a:pt x="2423873" y="0"/>
                </a:lnTo>
                <a:lnTo>
                  <a:pt x="2423873" y="1516022"/>
                </a:lnTo>
                <a:lnTo>
                  <a:pt x="0" y="15160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15" name="TextBox 15"/>
          <p:cNvSpPr txBox="1"/>
          <p:nvPr/>
        </p:nvSpPr>
        <p:spPr>
          <a:xfrm>
            <a:off x="2815561" y="992019"/>
            <a:ext cx="13548417" cy="3543662"/>
          </a:xfrm>
          <a:prstGeom prst="rect">
            <a:avLst/>
          </a:prstGeom>
        </p:spPr>
        <p:txBody>
          <a:bodyPr wrap="square" lIns="0" tIns="0" rIns="0" bIns="0" rtlCol="0" anchor="t">
            <a:spAutoFit/>
          </a:bodyPr>
          <a:lstStyle/>
          <a:p>
            <a:pPr algn="ctr">
              <a:lnSpc>
                <a:spcPts val="9509"/>
              </a:lnSpc>
              <a:spcBef>
                <a:spcPct val="0"/>
              </a:spcBef>
            </a:pPr>
            <a:r>
              <a:rPr lang="en-US" sz="6792" b="1" dirty="0">
                <a:solidFill>
                  <a:srgbClr val="000000"/>
                </a:solidFill>
                <a:latin typeface="Asap Condensed Bold"/>
                <a:ea typeface="Asap Condensed Bold"/>
                <a:cs typeface="Asap Condensed Bold"/>
                <a:sym typeface="Asap Condensed Bold"/>
              </a:rPr>
              <a:t> COFFEE SALES </a:t>
            </a:r>
          </a:p>
          <a:p>
            <a:pPr algn="ctr">
              <a:lnSpc>
                <a:spcPts val="9509"/>
              </a:lnSpc>
              <a:spcBef>
                <a:spcPct val="0"/>
              </a:spcBef>
            </a:pPr>
            <a:r>
              <a:rPr lang="en-US" sz="6792" b="1" dirty="0">
                <a:solidFill>
                  <a:srgbClr val="000000"/>
                </a:solidFill>
                <a:latin typeface="Asap Condensed Bold"/>
                <a:ea typeface="Asap Condensed Bold"/>
                <a:cs typeface="Asap Condensed Bold"/>
                <a:sym typeface="Asap Condensed Bold"/>
              </a:rPr>
              <a:t> &amp;</a:t>
            </a:r>
          </a:p>
          <a:p>
            <a:pPr algn="ctr">
              <a:lnSpc>
                <a:spcPts val="9509"/>
              </a:lnSpc>
              <a:spcBef>
                <a:spcPct val="0"/>
              </a:spcBef>
            </a:pPr>
            <a:r>
              <a:rPr lang="en-US" sz="6792" b="1" dirty="0">
                <a:solidFill>
                  <a:srgbClr val="000000"/>
                </a:solidFill>
                <a:latin typeface="Asap Condensed Bold"/>
                <a:ea typeface="Asap Condensed Bold"/>
                <a:cs typeface="Asap Condensed Bold"/>
                <a:sym typeface="Asap Condensed Bold"/>
              </a:rPr>
              <a:t> FINANCIAL FORECASTING DASHBOARD </a:t>
            </a:r>
          </a:p>
        </p:txBody>
      </p:sp>
      <p:sp>
        <p:nvSpPr>
          <p:cNvPr id="16" name="TextBox 16"/>
          <p:cNvSpPr txBox="1"/>
          <p:nvPr/>
        </p:nvSpPr>
        <p:spPr>
          <a:xfrm>
            <a:off x="11125200" y="4807055"/>
            <a:ext cx="6858647" cy="6463308"/>
          </a:xfrm>
          <a:prstGeom prst="rect">
            <a:avLst/>
          </a:prstGeom>
        </p:spPr>
        <p:txBody>
          <a:bodyPr wrap="square" lIns="0" tIns="0" rIns="0" bIns="0" rtlCol="0" anchor="t">
            <a:spAutoFit/>
          </a:bodyPr>
          <a:lstStyle/>
          <a:p>
            <a:pPr algn="ctr">
              <a:lnSpc>
                <a:spcPts val="5629"/>
              </a:lnSpc>
            </a:pPr>
            <a:endParaRPr dirty="0"/>
          </a:p>
          <a:p>
            <a:pPr algn="ctr">
              <a:lnSpc>
                <a:spcPts val="5629"/>
              </a:lnSpc>
            </a:pPr>
            <a:r>
              <a:rPr lang="en-US" sz="4021" b="1" dirty="0">
                <a:solidFill>
                  <a:srgbClr val="000000"/>
                </a:solidFill>
                <a:latin typeface="Roca One Bold"/>
                <a:ea typeface="Roca One Bold"/>
                <a:cs typeface="Roca One Bold"/>
                <a:sym typeface="Roca One Bold"/>
              </a:rPr>
              <a:t>Team Name :  Power Titans</a:t>
            </a:r>
          </a:p>
          <a:p>
            <a:pPr algn="ctr">
              <a:lnSpc>
                <a:spcPts val="5629"/>
              </a:lnSpc>
              <a:spcBef>
                <a:spcPct val="0"/>
              </a:spcBef>
            </a:pPr>
            <a:endParaRPr lang="en-US" sz="4021" b="1" dirty="0">
              <a:solidFill>
                <a:srgbClr val="000000"/>
              </a:solidFill>
              <a:latin typeface="Roca One Bold"/>
              <a:ea typeface="Roca One Bold"/>
              <a:cs typeface="Roca One Bold"/>
              <a:sym typeface="Roca One Bold"/>
            </a:endParaRPr>
          </a:p>
          <a:p>
            <a:pPr algn="ctr">
              <a:lnSpc>
                <a:spcPts val="5629"/>
              </a:lnSpc>
              <a:spcBef>
                <a:spcPct val="0"/>
              </a:spcBef>
            </a:pPr>
            <a:r>
              <a:rPr lang="en-US" sz="3600" b="1" dirty="0">
                <a:solidFill>
                  <a:srgbClr val="000000"/>
                </a:solidFill>
                <a:latin typeface="29LT Adir Semi-Bold"/>
                <a:ea typeface="29LT Adir Semi-Bold"/>
                <a:cs typeface="29LT Adir Semi-Bold"/>
                <a:sym typeface="29LT Adir Semi-Bold"/>
              </a:rPr>
              <a:t>Sagar K A</a:t>
            </a:r>
          </a:p>
          <a:p>
            <a:pPr algn="ctr">
              <a:lnSpc>
                <a:spcPts val="5629"/>
              </a:lnSpc>
              <a:spcBef>
                <a:spcPct val="0"/>
              </a:spcBef>
            </a:pPr>
            <a:r>
              <a:rPr lang="en-US" sz="3600" b="1" dirty="0">
                <a:solidFill>
                  <a:srgbClr val="000000"/>
                </a:solidFill>
                <a:latin typeface="29LT Adir Semi-Bold"/>
                <a:ea typeface="29LT Adir Semi-Bold"/>
                <a:cs typeface="29LT Adir Semi-Bold"/>
                <a:sym typeface="29LT Adir Semi-Bold"/>
              </a:rPr>
              <a:t>Aman Arora</a:t>
            </a:r>
          </a:p>
          <a:p>
            <a:pPr algn="ctr">
              <a:lnSpc>
                <a:spcPts val="5629"/>
              </a:lnSpc>
              <a:spcBef>
                <a:spcPct val="0"/>
              </a:spcBef>
            </a:pPr>
            <a:r>
              <a:rPr lang="en-US" sz="3600" b="1" dirty="0">
                <a:solidFill>
                  <a:srgbClr val="000000"/>
                </a:solidFill>
                <a:latin typeface="29LT Adir Semi-Bold"/>
                <a:ea typeface="29LT Adir Semi-Bold"/>
                <a:cs typeface="29LT Adir Semi-Bold"/>
                <a:sym typeface="29LT Adir Semi-Bold"/>
              </a:rPr>
              <a:t>Nimisha Rajendra</a:t>
            </a:r>
          </a:p>
          <a:p>
            <a:pPr algn="ctr">
              <a:lnSpc>
                <a:spcPts val="5629"/>
              </a:lnSpc>
              <a:spcBef>
                <a:spcPct val="0"/>
              </a:spcBef>
            </a:pPr>
            <a:r>
              <a:rPr lang="en-US" sz="3600" b="1" dirty="0">
                <a:solidFill>
                  <a:srgbClr val="000000"/>
                </a:solidFill>
                <a:latin typeface="29LT Adir Semi-Bold"/>
                <a:ea typeface="29LT Adir Semi-Bold"/>
                <a:cs typeface="29LT Adir Semi-Bold"/>
                <a:sym typeface="29LT Adir Semi-Bold"/>
              </a:rPr>
              <a:t>Sahana S</a:t>
            </a:r>
          </a:p>
          <a:p>
            <a:pPr algn="ctr">
              <a:lnSpc>
                <a:spcPts val="5629"/>
              </a:lnSpc>
              <a:spcBef>
                <a:spcPct val="0"/>
              </a:spcBef>
            </a:pPr>
            <a:endParaRPr lang="en-US" sz="4021" b="1" dirty="0">
              <a:solidFill>
                <a:srgbClr val="000000"/>
              </a:solidFill>
              <a:latin typeface="Roca One Bold"/>
              <a:ea typeface="Roca One Bold"/>
              <a:cs typeface="Roca One Bold"/>
              <a:sym typeface="Roca One Bold"/>
            </a:endParaRPr>
          </a:p>
          <a:p>
            <a:pPr algn="ctr">
              <a:lnSpc>
                <a:spcPts val="5629"/>
              </a:lnSpc>
              <a:spcBef>
                <a:spcPct val="0"/>
              </a:spcBef>
            </a:pPr>
            <a:endParaRPr lang="en-US" sz="4021" b="1" dirty="0">
              <a:solidFill>
                <a:srgbClr val="000000"/>
              </a:solidFill>
              <a:latin typeface="Roca One Bold"/>
              <a:ea typeface="Roca One Bold"/>
              <a:cs typeface="Roca One Bold"/>
              <a:sym typeface="Roca One Bold"/>
            </a:endParaRPr>
          </a:p>
        </p:txBody>
      </p:sp>
      <p:sp>
        <p:nvSpPr>
          <p:cNvPr id="17" name="TextBox 17"/>
          <p:cNvSpPr txBox="1"/>
          <p:nvPr/>
        </p:nvSpPr>
        <p:spPr>
          <a:xfrm>
            <a:off x="5034908" y="1170864"/>
            <a:ext cx="13548417" cy="1564531"/>
          </a:xfrm>
          <a:prstGeom prst="rect">
            <a:avLst/>
          </a:prstGeom>
        </p:spPr>
        <p:txBody>
          <a:bodyPr lIns="0" tIns="0" rIns="0" bIns="0" rtlCol="0" anchor="t">
            <a:spAutoFit/>
          </a:bodyPr>
          <a:lstStyle/>
          <a:p>
            <a:pPr algn="ctr">
              <a:lnSpc>
                <a:spcPts val="6085"/>
              </a:lnSpc>
            </a:pPr>
            <a:endParaRPr dirty="0"/>
          </a:p>
          <a:p>
            <a:pPr algn="ctr">
              <a:lnSpc>
                <a:spcPts val="6085"/>
              </a:lnSpc>
            </a:pPr>
            <a:endParaRPr lang="en-US" sz="4346" b="1" dirty="0">
              <a:solidFill>
                <a:srgbClr val="000000"/>
              </a:solidFill>
              <a:latin typeface="Roca One Bold"/>
              <a:ea typeface="Roca One Bold"/>
              <a:cs typeface="Roca One Bold"/>
              <a:sym typeface="Roca One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0FAE3-2E8C-2998-8D51-7FA13172DC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FC35EA9-4B74-E57B-5084-97FEB722F14D}"/>
              </a:ext>
            </a:extLst>
          </p:cNvPr>
          <p:cNvGrpSpPr/>
          <p:nvPr/>
        </p:nvGrpSpPr>
        <p:grpSpPr>
          <a:xfrm>
            <a:off x="16356173" y="8446377"/>
            <a:ext cx="2241710" cy="2241710"/>
            <a:chOff x="0" y="0"/>
            <a:chExt cx="812800" cy="812800"/>
          </a:xfrm>
        </p:grpSpPr>
        <p:sp>
          <p:nvSpPr>
            <p:cNvPr id="3" name="Freeform 3">
              <a:extLst>
                <a:ext uri="{FF2B5EF4-FFF2-40B4-BE49-F238E27FC236}">
                  <a16:creationId xmlns:a16="http://schemas.microsoft.com/office/drawing/2014/main" id="{00A44C25-893C-B9C8-F242-BB890221517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a:extLst>
                <a:ext uri="{FF2B5EF4-FFF2-40B4-BE49-F238E27FC236}">
                  <a16:creationId xmlns:a16="http://schemas.microsoft.com/office/drawing/2014/main" id="{1781676D-6BF2-DE71-BB16-82E7098128C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2371ACF0-FD8B-FD25-2188-611DABB0760C}"/>
              </a:ext>
            </a:extLst>
          </p:cNvPr>
          <p:cNvGrpSpPr/>
          <p:nvPr/>
        </p:nvGrpSpPr>
        <p:grpSpPr>
          <a:xfrm rot="-10106257">
            <a:off x="-1490459" y="-1030362"/>
            <a:ext cx="3363512" cy="3363512"/>
            <a:chOff x="0" y="0"/>
            <a:chExt cx="812800" cy="812800"/>
          </a:xfrm>
        </p:grpSpPr>
        <p:sp>
          <p:nvSpPr>
            <p:cNvPr id="6" name="Freeform 6">
              <a:extLst>
                <a:ext uri="{FF2B5EF4-FFF2-40B4-BE49-F238E27FC236}">
                  <a16:creationId xmlns:a16="http://schemas.microsoft.com/office/drawing/2014/main" id="{E2D3FFCC-717C-2597-7DAB-CD109CF68A5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a:extLst>
                <a:ext uri="{FF2B5EF4-FFF2-40B4-BE49-F238E27FC236}">
                  <a16:creationId xmlns:a16="http://schemas.microsoft.com/office/drawing/2014/main" id="{91553327-F70B-F978-9314-C266F394615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9815BCFA-847C-35A8-76A5-8C4A84506D1A}"/>
              </a:ext>
            </a:extLst>
          </p:cNvPr>
          <p:cNvGrpSpPr/>
          <p:nvPr/>
        </p:nvGrpSpPr>
        <p:grpSpPr>
          <a:xfrm>
            <a:off x="1584396" y="234412"/>
            <a:ext cx="16090848" cy="9842428"/>
            <a:chOff x="0" y="0"/>
            <a:chExt cx="18758712" cy="10336052"/>
          </a:xfrm>
        </p:grpSpPr>
        <p:sp>
          <p:nvSpPr>
            <p:cNvPr id="9" name="Freeform 9">
              <a:extLst>
                <a:ext uri="{FF2B5EF4-FFF2-40B4-BE49-F238E27FC236}">
                  <a16:creationId xmlns:a16="http://schemas.microsoft.com/office/drawing/2014/main" id="{FE2BA8D6-A005-047E-FEE6-694F1BB15A77}"/>
                </a:ext>
              </a:extLst>
            </p:cNvPr>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txBody>
            <a:bodyPr/>
            <a:lstStyle/>
            <a:p>
              <a:endParaRPr lang="en-AE"/>
            </a:p>
          </p:txBody>
        </p:sp>
        <p:sp>
          <p:nvSpPr>
            <p:cNvPr id="10" name="Freeform 10">
              <a:extLst>
                <a:ext uri="{FF2B5EF4-FFF2-40B4-BE49-F238E27FC236}">
                  <a16:creationId xmlns:a16="http://schemas.microsoft.com/office/drawing/2014/main" id="{78303301-636F-4FCB-8529-86BF18F91633}"/>
                </a:ext>
              </a:extLst>
            </p:cNvPr>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a:extLst>
              <a:ext uri="{FF2B5EF4-FFF2-40B4-BE49-F238E27FC236}">
                <a16:creationId xmlns:a16="http://schemas.microsoft.com/office/drawing/2014/main" id="{F9208DB0-6BC6-D6F1-470A-023DA77B44B5}"/>
              </a:ext>
            </a:extLst>
          </p:cNvPr>
          <p:cNvGrpSpPr/>
          <p:nvPr/>
        </p:nvGrpSpPr>
        <p:grpSpPr>
          <a:xfrm>
            <a:off x="15751762" y="1050634"/>
            <a:ext cx="1154593" cy="321067"/>
            <a:chOff x="0" y="0"/>
            <a:chExt cx="1539457" cy="428090"/>
          </a:xfrm>
        </p:grpSpPr>
        <p:grpSp>
          <p:nvGrpSpPr>
            <p:cNvPr id="12" name="Group 12">
              <a:extLst>
                <a:ext uri="{FF2B5EF4-FFF2-40B4-BE49-F238E27FC236}">
                  <a16:creationId xmlns:a16="http://schemas.microsoft.com/office/drawing/2014/main" id="{68422408-2441-1C94-82B1-8AC75F4BFFE4}"/>
                </a:ext>
              </a:extLst>
            </p:cNvPr>
            <p:cNvGrpSpPr/>
            <p:nvPr/>
          </p:nvGrpSpPr>
          <p:grpSpPr>
            <a:xfrm>
              <a:off x="0" y="0"/>
              <a:ext cx="428090" cy="428090"/>
              <a:chOff x="0" y="0"/>
              <a:chExt cx="812800" cy="812800"/>
            </a:xfrm>
          </p:grpSpPr>
          <p:sp>
            <p:nvSpPr>
              <p:cNvPr id="13" name="Freeform 13">
                <a:extLst>
                  <a:ext uri="{FF2B5EF4-FFF2-40B4-BE49-F238E27FC236}">
                    <a16:creationId xmlns:a16="http://schemas.microsoft.com/office/drawing/2014/main" id="{CD712771-DEE4-B285-0425-2468E11C38E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a:extLst>
                  <a:ext uri="{FF2B5EF4-FFF2-40B4-BE49-F238E27FC236}">
                    <a16:creationId xmlns:a16="http://schemas.microsoft.com/office/drawing/2014/main" id="{295043A1-F10B-A570-F35E-72A307F2421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4A4C1B1C-E557-FC4D-187B-2FB3DAE747C7}"/>
                </a:ext>
              </a:extLst>
            </p:cNvPr>
            <p:cNvGrpSpPr/>
            <p:nvPr/>
          </p:nvGrpSpPr>
          <p:grpSpPr>
            <a:xfrm>
              <a:off x="556206" y="0"/>
              <a:ext cx="428090" cy="428090"/>
              <a:chOff x="0" y="0"/>
              <a:chExt cx="812800" cy="812800"/>
            </a:xfrm>
          </p:grpSpPr>
          <p:sp>
            <p:nvSpPr>
              <p:cNvPr id="16" name="Freeform 16">
                <a:extLst>
                  <a:ext uri="{FF2B5EF4-FFF2-40B4-BE49-F238E27FC236}">
                    <a16:creationId xmlns:a16="http://schemas.microsoft.com/office/drawing/2014/main" id="{04A06F40-2C72-D003-DD53-24212702E08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a:extLst>
                  <a:ext uri="{FF2B5EF4-FFF2-40B4-BE49-F238E27FC236}">
                    <a16:creationId xmlns:a16="http://schemas.microsoft.com/office/drawing/2014/main" id="{E28D94D6-054E-3666-F1E6-EE75FE0997D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E3519C09-6781-2376-7587-6E6F55A00D43}"/>
                </a:ext>
              </a:extLst>
            </p:cNvPr>
            <p:cNvGrpSpPr/>
            <p:nvPr/>
          </p:nvGrpSpPr>
          <p:grpSpPr>
            <a:xfrm>
              <a:off x="1111367" y="0"/>
              <a:ext cx="428090" cy="428090"/>
              <a:chOff x="0" y="0"/>
              <a:chExt cx="812800" cy="812800"/>
            </a:xfrm>
          </p:grpSpPr>
          <p:sp>
            <p:nvSpPr>
              <p:cNvPr id="19" name="Freeform 19">
                <a:extLst>
                  <a:ext uri="{FF2B5EF4-FFF2-40B4-BE49-F238E27FC236}">
                    <a16:creationId xmlns:a16="http://schemas.microsoft.com/office/drawing/2014/main" id="{DACB9FFD-6764-62DB-2A5B-3E8AEA29FE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a:extLst>
                  <a:ext uri="{FF2B5EF4-FFF2-40B4-BE49-F238E27FC236}">
                    <a16:creationId xmlns:a16="http://schemas.microsoft.com/office/drawing/2014/main" id="{F2BAF665-36C6-D502-C324-1AD9229DF42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a:extLst>
              <a:ext uri="{FF2B5EF4-FFF2-40B4-BE49-F238E27FC236}">
                <a16:creationId xmlns:a16="http://schemas.microsoft.com/office/drawing/2014/main" id="{ACD947BD-8441-9EAF-A353-8656569C58F5}"/>
              </a:ext>
            </a:extLst>
          </p:cNvPr>
          <p:cNvGrpSpPr/>
          <p:nvPr/>
        </p:nvGrpSpPr>
        <p:grpSpPr>
          <a:xfrm>
            <a:off x="516769" y="7432040"/>
            <a:ext cx="1023862" cy="1023862"/>
            <a:chOff x="0" y="0"/>
            <a:chExt cx="812800" cy="812800"/>
          </a:xfrm>
        </p:grpSpPr>
        <p:sp>
          <p:nvSpPr>
            <p:cNvPr id="22" name="Freeform 22">
              <a:extLst>
                <a:ext uri="{FF2B5EF4-FFF2-40B4-BE49-F238E27FC236}">
                  <a16:creationId xmlns:a16="http://schemas.microsoft.com/office/drawing/2014/main" id="{E5A9860B-825B-0C87-2E54-39532CA8F8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3" name="TextBox 23">
              <a:extLst>
                <a:ext uri="{FF2B5EF4-FFF2-40B4-BE49-F238E27FC236}">
                  <a16:creationId xmlns:a16="http://schemas.microsoft.com/office/drawing/2014/main" id="{C8FB5BDF-09F0-CB95-7F16-7FD536B741E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a:extLst>
              <a:ext uri="{FF2B5EF4-FFF2-40B4-BE49-F238E27FC236}">
                <a16:creationId xmlns:a16="http://schemas.microsoft.com/office/drawing/2014/main" id="{FEC886F1-0646-935F-E616-18BCC3428227}"/>
              </a:ext>
            </a:extLst>
          </p:cNvPr>
          <p:cNvGrpSpPr/>
          <p:nvPr/>
        </p:nvGrpSpPr>
        <p:grpSpPr>
          <a:xfrm rot="-10106257">
            <a:off x="3912022" y="60942"/>
            <a:ext cx="676596" cy="676596"/>
            <a:chOff x="0" y="0"/>
            <a:chExt cx="812800" cy="812800"/>
          </a:xfrm>
        </p:grpSpPr>
        <p:sp>
          <p:nvSpPr>
            <p:cNvPr id="25" name="Freeform 25">
              <a:extLst>
                <a:ext uri="{FF2B5EF4-FFF2-40B4-BE49-F238E27FC236}">
                  <a16:creationId xmlns:a16="http://schemas.microsoft.com/office/drawing/2014/main" id="{286F5BC2-FA05-374E-FF6B-6FEE17ADD2A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6" name="TextBox 26">
              <a:extLst>
                <a:ext uri="{FF2B5EF4-FFF2-40B4-BE49-F238E27FC236}">
                  <a16:creationId xmlns:a16="http://schemas.microsoft.com/office/drawing/2014/main" id="{0E9BD924-39E5-7AD7-5DD5-82DE2A49EE2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1DFD9F3A-228C-10BB-E7A5-3B0D8DCD68CB}"/>
              </a:ext>
            </a:extLst>
          </p:cNvPr>
          <p:cNvGrpSpPr/>
          <p:nvPr/>
        </p:nvGrpSpPr>
        <p:grpSpPr>
          <a:xfrm>
            <a:off x="-1453634" y="8045290"/>
            <a:ext cx="3629641" cy="3629641"/>
            <a:chOff x="0" y="0"/>
            <a:chExt cx="812800" cy="812800"/>
          </a:xfrm>
        </p:grpSpPr>
        <p:sp>
          <p:nvSpPr>
            <p:cNvPr id="28" name="Freeform 28">
              <a:extLst>
                <a:ext uri="{FF2B5EF4-FFF2-40B4-BE49-F238E27FC236}">
                  <a16:creationId xmlns:a16="http://schemas.microsoft.com/office/drawing/2014/main" id="{5D677694-7404-8B2F-B6A5-32BB0535663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9" name="TextBox 29">
              <a:extLst>
                <a:ext uri="{FF2B5EF4-FFF2-40B4-BE49-F238E27FC236}">
                  <a16:creationId xmlns:a16="http://schemas.microsoft.com/office/drawing/2014/main" id="{03300C2D-0E31-9747-CD31-20A16E78902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D2AEFF29-A0A3-001E-284D-0307860BC1B3}"/>
              </a:ext>
            </a:extLst>
          </p:cNvPr>
          <p:cNvGrpSpPr/>
          <p:nvPr/>
        </p:nvGrpSpPr>
        <p:grpSpPr>
          <a:xfrm>
            <a:off x="17124083" y="7467004"/>
            <a:ext cx="705891" cy="705891"/>
            <a:chOff x="0" y="0"/>
            <a:chExt cx="812800" cy="812800"/>
          </a:xfrm>
        </p:grpSpPr>
        <p:sp>
          <p:nvSpPr>
            <p:cNvPr id="31" name="Freeform 31">
              <a:extLst>
                <a:ext uri="{FF2B5EF4-FFF2-40B4-BE49-F238E27FC236}">
                  <a16:creationId xmlns:a16="http://schemas.microsoft.com/office/drawing/2014/main" id="{8480BEE6-B8A9-E402-B2F7-822AD1D6FB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2" name="TextBox 32">
              <a:extLst>
                <a:ext uri="{FF2B5EF4-FFF2-40B4-BE49-F238E27FC236}">
                  <a16:creationId xmlns:a16="http://schemas.microsoft.com/office/drawing/2014/main" id="{E13A7B8C-F58E-43B9-C84C-59A8BA069997}"/>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Freeform 33">
            <a:extLst>
              <a:ext uri="{FF2B5EF4-FFF2-40B4-BE49-F238E27FC236}">
                <a16:creationId xmlns:a16="http://schemas.microsoft.com/office/drawing/2014/main" id="{901FF87D-BE76-66F3-5F1A-C0B17E7F36F2}"/>
              </a:ext>
            </a:extLst>
          </p:cNvPr>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E"/>
          </a:p>
        </p:txBody>
      </p:sp>
      <p:sp>
        <p:nvSpPr>
          <p:cNvPr id="40" name="TextBox 40">
            <a:extLst>
              <a:ext uri="{FF2B5EF4-FFF2-40B4-BE49-F238E27FC236}">
                <a16:creationId xmlns:a16="http://schemas.microsoft.com/office/drawing/2014/main" id="{2207A271-FFBD-3C5A-5C71-A0518A3656E5}"/>
              </a:ext>
            </a:extLst>
          </p:cNvPr>
          <p:cNvSpPr txBox="1"/>
          <p:nvPr/>
        </p:nvSpPr>
        <p:spPr>
          <a:xfrm>
            <a:off x="2456933" y="498994"/>
            <a:ext cx="12409247" cy="1195648"/>
          </a:xfrm>
          <a:prstGeom prst="rect">
            <a:avLst/>
          </a:prstGeom>
        </p:spPr>
        <p:txBody>
          <a:bodyPr lIns="0" tIns="0" rIns="0" bIns="0" rtlCol="0" anchor="t">
            <a:spAutoFit/>
          </a:bodyPr>
          <a:lstStyle/>
          <a:p>
            <a:pPr algn="ctr">
              <a:lnSpc>
                <a:spcPts val="10262"/>
              </a:lnSpc>
              <a:spcBef>
                <a:spcPct val="0"/>
              </a:spcBef>
            </a:pPr>
            <a:r>
              <a:rPr lang="en-US" sz="7200" b="1" u="none" strike="noStrike" dirty="0">
                <a:latin typeface="Asap Condensed Bold" panose="020B0604020202020204" charset="0"/>
                <a:ea typeface="Calibri" panose="020F0502020204030204" pitchFamily="34" charset="0"/>
                <a:cs typeface="Times New Roman" panose="02020603050405020304" pitchFamily="18" charset="0"/>
                <a:sym typeface="Balabeloo"/>
              </a:rPr>
              <a:t>Step to Demonstrate </a:t>
            </a:r>
            <a:r>
              <a:rPr lang="en-US" sz="7200" b="1" dirty="0">
                <a:latin typeface="Asap Condensed Bold" panose="020B0604020202020204" charset="0"/>
                <a:ea typeface="Calibri" panose="020F0502020204030204" pitchFamily="34" charset="0"/>
                <a:cs typeface="Times New Roman" panose="02020603050405020304" pitchFamily="18" charset="0"/>
                <a:sym typeface="Balabeloo"/>
              </a:rPr>
              <a:t>project</a:t>
            </a:r>
            <a:endParaRPr lang="en-US" sz="7200" u="none" strike="noStrike" dirty="0">
              <a:latin typeface="Asap Condensed Bold" panose="020B0604020202020204" charset="0"/>
              <a:ea typeface="Balabeloo"/>
              <a:cs typeface="Balabeloo"/>
              <a:sym typeface="Balabeloo"/>
            </a:endParaRPr>
          </a:p>
        </p:txBody>
      </p:sp>
      <p:sp>
        <p:nvSpPr>
          <p:cNvPr id="41" name="TextBox 41">
            <a:extLst>
              <a:ext uri="{FF2B5EF4-FFF2-40B4-BE49-F238E27FC236}">
                <a16:creationId xmlns:a16="http://schemas.microsoft.com/office/drawing/2014/main" id="{95753974-0700-D72C-CCD3-131DB2094B4B}"/>
              </a:ext>
            </a:extLst>
          </p:cNvPr>
          <p:cNvSpPr txBox="1"/>
          <p:nvPr/>
        </p:nvSpPr>
        <p:spPr>
          <a:xfrm>
            <a:off x="1771964" y="2375266"/>
            <a:ext cx="15947045" cy="1141916"/>
          </a:xfrm>
          <a:prstGeom prst="rect">
            <a:avLst/>
          </a:prstGeom>
        </p:spPr>
        <p:txBody>
          <a:bodyPr wrap="square" lIns="0" tIns="0" rIns="0" bIns="0" rtlCol="0" anchor="t">
            <a:spAutoFit/>
          </a:bodyPr>
          <a:lstStyle/>
          <a:p>
            <a:pPr algn="ctr">
              <a:lnSpc>
                <a:spcPts val="4504"/>
              </a:lnSpc>
              <a:spcBef>
                <a:spcPct val="0"/>
              </a:spcBef>
            </a:pPr>
            <a:r>
              <a:rPr lang="en-US" sz="2800" b="1" dirty="0">
                <a:latin typeface="Times New Roman" panose="02020603050405020304" pitchFamily="18" charset="0"/>
                <a:ea typeface="Balsamiq Sans Bold"/>
                <a:cs typeface="Times New Roman" panose="02020603050405020304" pitchFamily="18" charset="0"/>
                <a:sym typeface="Balsamiq Sans Bold"/>
              </a:rPr>
              <a:t>Creating a financial forecasting dashboard in Power BI involves several steps, from importing data to building visualizations</a:t>
            </a:r>
            <a:endParaRPr lang="en-US" sz="2800" b="1" dirty="0">
              <a:latin typeface="29LT Adir Bold"/>
              <a:ea typeface="29LT Adir Bold"/>
              <a:cs typeface="29LT Adir Bold"/>
              <a:sym typeface="29LT Adir Bold"/>
            </a:endParaRPr>
          </a:p>
        </p:txBody>
      </p:sp>
      <p:sp>
        <p:nvSpPr>
          <p:cNvPr id="36" name="TextBox 41">
            <a:extLst>
              <a:ext uri="{FF2B5EF4-FFF2-40B4-BE49-F238E27FC236}">
                <a16:creationId xmlns:a16="http://schemas.microsoft.com/office/drawing/2014/main" id="{144D6752-9723-A195-5B9D-47EA86B9BE31}"/>
              </a:ext>
            </a:extLst>
          </p:cNvPr>
          <p:cNvSpPr txBox="1"/>
          <p:nvPr/>
        </p:nvSpPr>
        <p:spPr>
          <a:xfrm>
            <a:off x="2015338" y="3883665"/>
            <a:ext cx="15461689" cy="3795141"/>
          </a:xfrm>
          <a:prstGeom prst="rect">
            <a:avLst/>
          </a:prstGeom>
        </p:spPr>
        <p:txBody>
          <a:bodyPr wrap="square" lIns="0" tIns="0" rIns="0" bIns="0" rtlCol="0" anchor="t">
            <a:spAutoFit/>
          </a:bodyPr>
          <a:lstStyle/>
          <a:p>
            <a:pPr marL="0" lvl="1" indent="0">
              <a:spcBef>
                <a:spcPct val="0"/>
              </a:spcBef>
            </a:pPr>
            <a:r>
              <a:rPr lang="en-US" sz="2800" b="1" dirty="0">
                <a:latin typeface="Times New Roman" panose="02020603050405020304" pitchFamily="18" charset="0"/>
                <a:ea typeface="Balsamiq Sans Bold"/>
                <a:cs typeface="Times New Roman" panose="02020603050405020304" pitchFamily="18" charset="0"/>
                <a:sym typeface="Balsamiq Sans Bold"/>
              </a:rPr>
              <a:t>Step 1: Import Data</a:t>
            </a:r>
          </a:p>
          <a:p>
            <a:pPr marL="0" lvl="1">
              <a:spcBef>
                <a:spcPct val="0"/>
              </a:spcBef>
            </a:pPr>
            <a:r>
              <a:rPr lang="en-US" sz="2800" b="1" dirty="0">
                <a:effectLst/>
                <a:latin typeface="Times New Roman" panose="02020603050405020304" pitchFamily="18" charset="0"/>
                <a:ea typeface="SimSun" panose="02010600030101010101" pitchFamily="2" charset="-122"/>
              </a:rPr>
              <a:t>Step 2: Transform Data (Data Cleaning and Preparation)</a:t>
            </a:r>
          </a:p>
          <a:p>
            <a:pPr algn="just">
              <a:lnSpc>
                <a:spcPct val="115000"/>
              </a:lnSpc>
            </a:pPr>
            <a:r>
              <a:rPr lang="en-US" sz="2800" b="1" dirty="0">
                <a:effectLst/>
                <a:latin typeface="Times New Roman" panose="02020603050405020304" pitchFamily="18" charset="0"/>
                <a:ea typeface="SimSun" panose="02010600030101010101" pitchFamily="2" charset="-122"/>
              </a:rPr>
              <a:t>Step 3: Define Data Model and Relationships</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4: Create Visualizations for Temporal Analysis</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5: Add Additional Visualizations for Insight</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6: Build the Dashboard</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7: Publish and Share the Dashboard</a:t>
            </a:r>
            <a:endParaRPr lang="en-IN" sz="2800" dirty="0">
              <a:effectLst/>
              <a:latin typeface="Times New Roman" panose="02020603050405020304" pitchFamily="18" charset="0"/>
              <a:ea typeface="SimSun" panose="02010600030101010101" pitchFamily="2" charset="-122"/>
            </a:endParaRPr>
          </a:p>
          <a:p>
            <a:pPr algn="just">
              <a:lnSpc>
                <a:spcPct val="115000"/>
              </a:lnSpc>
            </a:pPr>
            <a:r>
              <a:rPr lang="en-US" sz="2800" b="1" dirty="0">
                <a:effectLst/>
                <a:latin typeface="Times New Roman" panose="02020603050405020304" pitchFamily="18" charset="0"/>
                <a:ea typeface="SimSun" panose="02010600030101010101" pitchFamily="2" charset="-122"/>
              </a:rPr>
              <a:t>Step 8: Review and Refine</a:t>
            </a:r>
            <a:endParaRPr lang="en-IN" sz="2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79530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806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083246" cy="10690097"/>
          </a:xfrm>
        </p:grpSpPr>
        <p:sp>
          <p:nvSpPr>
            <p:cNvPr id="3" name="Freeform 3"/>
            <p:cNvSpPr/>
            <p:nvPr/>
          </p:nvSpPr>
          <p:spPr>
            <a:xfrm>
              <a:off x="31750" y="31750"/>
              <a:ext cx="21019746" cy="10626596"/>
            </a:xfrm>
            <a:custGeom>
              <a:avLst/>
              <a:gdLst/>
              <a:ahLst/>
              <a:cxnLst/>
              <a:rect l="l" t="t" r="r" b="b"/>
              <a:pathLst>
                <a:path w="21019746" h="1062659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txBody>
            <a:bodyPr/>
            <a:lstStyle/>
            <a:p>
              <a:endParaRPr lang="en-AE"/>
            </a:p>
          </p:txBody>
        </p:sp>
        <p:sp>
          <p:nvSpPr>
            <p:cNvPr id="4" name="Freeform 4"/>
            <p:cNvSpPr/>
            <p:nvPr/>
          </p:nvSpPr>
          <p:spPr>
            <a:xfrm>
              <a:off x="0" y="0"/>
              <a:ext cx="21083246" cy="10690096"/>
            </a:xfrm>
            <a:custGeom>
              <a:avLst/>
              <a:gdLst/>
              <a:ahLst/>
              <a:cxnLst/>
              <a:rect l="l" t="t" r="r" b="b"/>
              <a:pathLst>
                <a:path w="21083246" h="1069009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txBody>
            <a:bodyPr/>
            <a:lstStyle/>
            <a:p>
              <a:endParaRPr lang="en-AE"/>
            </a:p>
          </p:txBody>
        </p:sp>
      </p:grpSp>
      <p:grpSp>
        <p:nvGrpSpPr>
          <p:cNvPr id="5" name="Group 5"/>
          <p:cNvGrpSpPr/>
          <p:nvPr/>
        </p:nvGrpSpPr>
        <p:grpSpPr>
          <a:xfrm>
            <a:off x="15207137" y="1316799"/>
            <a:ext cx="1670088" cy="464416"/>
            <a:chOff x="0" y="0"/>
            <a:chExt cx="2226784" cy="619221"/>
          </a:xfrm>
        </p:grpSpPr>
        <p:grpSp>
          <p:nvGrpSpPr>
            <p:cNvPr id="6" name="Group 6"/>
            <p:cNvGrpSpPr/>
            <p:nvPr/>
          </p:nvGrpSpPr>
          <p:grpSpPr>
            <a:xfrm>
              <a:off x="0" y="0"/>
              <a:ext cx="619221" cy="6192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04538" y="0"/>
              <a:ext cx="619221" cy="619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7563" y="0"/>
              <a:ext cx="619221" cy="6192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pic>
        <p:nvPicPr>
          <p:cNvPr id="16" name="Picture 16"/>
          <p:cNvPicPr>
            <a:picLocks noChangeAspect="1"/>
          </p:cNvPicPr>
          <p:nvPr/>
        </p:nvPicPr>
        <p:blipFill>
          <a:blip r:embed="rId2"/>
          <a:srcRect/>
          <a:stretch>
            <a:fillRect/>
          </a:stretch>
        </p:blipFill>
        <p:spPr>
          <a:xfrm flipH="1">
            <a:off x="1447800" y="2353741"/>
            <a:ext cx="8072906" cy="6574482"/>
          </a:xfrm>
          <a:prstGeom prst="rect">
            <a:avLst/>
          </a:prstGeom>
        </p:spPr>
      </p:pic>
      <p:sp>
        <p:nvSpPr>
          <p:cNvPr id="17" name="TextBox 17"/>
          <p:cNvSpPr txBox="1"/>
          <p:nvPr/>
        </p:nvSpPr>
        <p:spPr>
          <a:xfrm>
            <a:off x="10437672" y="4656491"/>
            <a:ext cx="6099455" cy="2744341"/>
          </a:xfrm>
          <a:prstGeom prst="rect">
            <a:avLst/>
          </a:prstGeom>
        </p:spPr>
        <p:txBody>
          <a:bodyPr lIns="0" tIns="0" rIns="0" bIns="0" rtlCol="0" anchor="t">
            <a:spAutoFit/>
          </a:bodyPr>
          <a:lstStyle/>
          <a:p>
            <a:pPr algn="r">
              <a:lnSpc>
                <a:spcPts val="10711"/>
              </a:lnSpc>
            </a:pPr>
            <a:r>
              <a:rPr lang="en-US" sz="10399" b="1" spc="374" dirty="0">
                <a:solidFill>
                  <a:srgbClr val="000000"/>
                </a:solidFill>
                <a:latin typeface="Asap Condensed Bold"/>
                <a:ea typeface="Asap Condensed Bold"/>
                <a:cs typeface="Asap Condensed Bold"/>
                <a:sym typeface="Asap Condensed Bold"/>
              </a:rPr>
              <a:t>DATA ANALYSIS</a:t>
            </a:r>
          </a:p>
        </p:txBody>
      </p:sp>
      <p:sp>
        <p:nvSpPr>
          <p:cNvPr id="18" name="AutoShape 18"/>
          <p:cNvSpPr/>
          <p:nvPr/>
        </p:nvSpPr>
        <p:spPr>
          <a:xfrm>
            <a:off x="1028700" y="2005522"/>
            <a:ext cx="16230600" cy="0"/>
          </a:xfrm>
          <a:prstGeom prst="line">
            <a:avLst/>
          </a:prstGeom>
          <a:ln w="47625" cap="flat">
            <a:solidFill>
              <a:srgbClr val="000000"/>
            </a:solidFill>
            <a:prstDash val="solid"/>
            <a:headEnd type="none" w="sm" len="sm"/>
            <a:tailEnd type="none" w="sm" len="sm"/>
          </a:ln>
        </p:spPr>
        <p:txBody>
          <a:bodyPr/>
          <a:lstStyle/>
          <a:p>
            <a:endParaRPr lang="en-A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106257">
            <a:off x="-1024264" y="-111975"/>
            <a:ext cx="3363512" cy="33635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787255" y="488754"/>
            <a:ext cx="1154593" cy="321067"/>
            <a:chOff x="0" y="0"/>
            <a:chExt cx="1539457" cy="428090"/>
          </a:xfrm>
        </p:grpSpPr>
        <p:grpSp>
          <p:nvGrpSpPr>
            <p:cNvPr id="6" name="Group 6"/>
            <p:cNvGrpSpPr/>
            <p:nvPr/>
          </p:nvGrpSpPr>
          <p:grpSpPr>
            <a:xfrm>
              <a:off x="0" y="0"/>
              <a:ext cx="428090" cy="4280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56206" y="0"/>
              <a:ext cx="428090" cy="4280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11367"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a:off x="17776069" y="7153096"/>
            <a:ext cx="1023862" cy="102386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10106257">
            <a:off x="291162" y="3028391"/>
            <a:ext cx="676596" cy="6765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364552" y="8176958"/>
            <a:ext cx="3629641" cy="362964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4088839" y="374454"/>
            <a:ext cx="11452313" cy="873125"/>
          </a:xfrm>
          <a:prstGeom prst="rect">
            <a:avLst/>
          </a:prstGeom>
        </p:spPr>
        <p:txBody>
          <a:bodyPr lIns="0" tIns="0" rIns="0" bIns="0" rtlCol="0" anchor="t">
            <a:spAutoFit/>
          </a:bodyPr>
          <a:lstStyle/>
          <a:p>
            <a:pPr algn="ctr">
              <a:lnSpc>
                <a:spcPts val="7000"/>
              </a:lnSpc>
            </a:pPr>
            <a:r>
              <a:rPr lang="en-US" sz="5000" b="1" spc="490">
                <a:solidFill>
                  <a:srgbClr val="FFFFFF"/>
                </a:solidFill>
                <a:latin typeface="Asap Condensed Bold"/>
                <a:ea typeface="Asap Condensed Bold"/>
                <a:cs typeface="Asap Condensed Bold"/>
                <a:sym typeface="Asap Condensed Bold"/>
              </a:rPr>
              <a:t>DASHBOARD OVERVIEW</a:t>
            </a:r>
          </a:p>
        </p:txBody>
      </p:sp>
      <p:pic>
        <p:nvPicPr>
          <p:cNvPr id="34" name="Picture 33" descr="A screenshot of a graph&#10;&#10;Description automatically generated">
            <a:extLst>
              <a:ext uri="{FF2B5EF4-FFF2-40B4-BE49-F238E27FC236}">
                <a16:creationId xmlns:a16="http://schemas.microsoft.com/office/drawing/2014/main" id="{7CBB1340-97E9-8151-6E39-16C8037F2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262" y="967611"/>
            <a:ext cx="14271673" cy="83517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106257">
            <a:off x="-1024264" y="-111975"/>
            <a:ext cx="3363512" cy="33635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787255" y="488754"/>
            <a:ext cx="1154593" cy="321067"/>
            <a:chOff x="0" y="0"/>
            <a:chExt cx="1539457" cy="428090"/>
          </a:xfrm>
        </p:grpSpPr>
        <p:grpSp>
          <p:nvGrpSpPr>
            <p:cNvPr id="6" name="Group 6"/>
            <p:cNvGrpSpPr/>
            <p:nvPr/>
          </p:nvGrpSpPr>
          <p:grpSpPr>
            <a:xfrm>
              <a:off x="0" y="0"/>
              <a:ext cx="428090" cy="4280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56206" y="0"/>
              <a:ext cx="428090" cy="4280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11367"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a:off x="14420618" y="9479848"/>
            <a:ext cx="1023862" cy="102386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10106257">
            <a:off x="291162" y="3028391"/>
            <a:ext cx="676596" cy="6765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035129" y="8176958"/>
            <a:ext cx="3629641" cy="362964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4088839" y="374454"/>
            <a:ext cx="11452313" cy="873125"/>
          </a:xfrm>
          <a:prstGeom prst="rect">
            <a:avLst/>
          </a:prstGeom>
        </p:spPr>
        <p:txBody>
          <a:bodyPr lIns="0" tIns="0" rIns="0" bIns="0" rtlCol="0" anchor="t">
            <a:spAutoFit/>
          </a:bodyPr>
          <a:lstStyle/>
          <a:p>
            <a:pPr algn="ctr">
              <a:lnSpc>
                <a:spcPts val="7000"/>
              </a:lnSpc>
            </a:pPr>
            <a:r>
              <a:rPr lang="en-US" sz="5000" b="1" spc="490">
                <a:solidFill>
                  <a:srgbClr val="FFFFFF"/>
                </a:solidFill>
                <a:latin typeface="Asap Condensed Bold"/>
                <a:ea typeface="Asap Condensed Bold"/>
                <a:cs typeface="Asap Condensed Bold"/>
                <a:sym typeface="Asap Condensed Bold"/>
              </a:rPr>
              <a:t>DASHBOARD OVERVIEW</a:t>
            </a:r>
          </a:p>
        </p:txBody>
      </p:sp>
      <p:pic>
        <p:nvPicPr>
          <p:cNvPr id="25" name="Picture 24" descr="A map of the united states with blue dots&#10;&#10;Description automatically generated">
            <a:extLst>
              <a:ext uri="{FF2B5EF4-FFF2-40B4-BE49-F238E27FC236}">
                <a16:creationId xmlns:a16="http://schemas.microsoft.com/office/drawing/2014/main" id="{53269ED6-095C-2633-45DA-295594A97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860" y="1373460"/>
            <a:ext cx="13897313" cy="798050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106257">
            <a:off x="-1024264" y="-111975"/>
            <a:ext cx="3363512" cy="33635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787255" y="488754"/>
            <a:ext cx="1154593" cy="321067"/>
            <a:chOff x="0" y="0"/>
            <a:chExt cx="1539457" cy="428090"/>
          </a:xfrm>
        </p:grpSpPr>
        <p:grpSp>
          <p:nvGrpSpPr>
            <p:cNvPr id="6" name="Group 6"/>
            <p:cNvGrpSpPr/>
            <p:nvPr/>
          </p:nvGrpSpPr>
          <p:grpSpPr>
            <a:xfrm>
              <a:off x="0" y="0"/>
              <a:ext cx="428090" cy="4280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556206" y="0"/>
              <a:ext cx="428090" cy="4280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111367"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15" name="Group 15"/>
          <p:cNvGrpSpPr/>
          <p:nvPr/>
        </p:nvGrpSpPr>
        <p:grpSpPr>
          <a:xfrm rot="-10106257">
            <a:off x="291162" y="3028391"/>
            <a:ext cx="676596" cy="6765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5787255" y="7973506"/>
            <a:ext cx="3629641" cy="362964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4159378" y="9408660"/>
            <a:ext cx="1023862" cy="102386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9" name="AutoShape 29"/>
          <p:cNvSpPr/>
          <p:nvPr/>
        </p:nvSpPr>
        <p:spPr>
          <a:xfrm>
            <a:off x="5897880" y="5143500"/>
            <a:ext cx="6492240" cy="0"/>
          </a:xfrm>
          <a:prstGeom prst="line">
            <a:avLst/>
          </a:prstGeom>
          <a:ln w="38100" cap="flat">
            <a:solidFill>
              <a:srgbClr val="FFFFFF"/>
            </a:solidFill>
            <a:prstDash val="solid"/>
            <a:headEnd type="none" w="sm" len="sm"/>
            <a:tailEnd type="none" w="sm" len="sm"/>
          </a:ln>
        </p:spPr>
        <p:txBody>
          <a:bodyPr/>
          <a:lstStyle/>
          <a:p>
            <a:endParaRPr lang="en-AE"/>
          </a:p>
        </p:txBody>
      </p:sp>
      <p:sp>
        <p:nvSpPr>
          <p:cNvPr id="30" name="TextBox 30"/>
          <p:cNvSpPr txBox="1"/>
          <p:nvPr/>
        </p:nvSpPr>
        <p:spPr>
          <a:xfrm>
            <a:off x="3717892" y="373344"/>
            <a:ext cx="11452313" cy="873125"/>
          </a:xfrm>
          <a:prstGeom prst="rect">
            <a:avLst/>
          </a:prstGeom>
        </p:spPr>
        <p:txBody>
          <a:bodyPr lIns="0" tIns="0" rIns="0" bIns="0" rtlCol="0" anchor="t">
            <a:spAutoFit/>
          </a:bodyPr>
          <a:lstStyle/>
          <a:p>
            <a:pPr algn="ctr">
              <a:lnSpc>
                <a:spcPts val="7000"/>
              </a:lnSpc>
            </a:pPr>
            <a:r>
              <a:rPr lang="en-US" sz="5000" b="1" spc="490">
                <a:solidFill>
                  <a:srgbClr val="FFFFFF"/>
                </a:solidFill>
                <a:latin typeface="Asap Condensed Bold"/>
                <a:ea typeface="Asap Condensed Bold"/>
                <a:cs typeface="Asap Condensed Bold"/>
                <a:sym typeface="Asap Condensed Bold"/>
              </a:rPr>
              <a:t>DASHBOARD OVERVIEW</a:t>
            </a:r>
          </a:p>
        </p:txBody>
      </p:sp>
      <p:pic>
        <p:nvPicPr>
          <p:cNvPr id="22" name="Picture 21" descr="A screenshot of a graph&#10;&#10;Description automatically generated">
            <a:extLst>
              <a:ext uri="{FF2B5EF4-FFF2-40B4-BE49-F238E27FC236}">
                <a16:creationId xmlns:a16="http://schemas.microsoft.com/office/drawing/2014/main" id="{8FD2FCAE-44F6-E62B-A71D-C05C2A57B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083" y="907326"/>
            <a:ext cx="14619105" cy="85373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806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573500" cy="8839200"/>
            <a:chOff x="0" y="0"/>
            <a:chExt cx="21083246" cy="10690097"/>
          </a:xfrm>
        </p:grpSpPr>
        <p:sp>
          <p:nvSpPr>
            <p:cNvPr id="3" name="Freeform 3"/>
            <p:cNvSpPr/>
            <p:nvPr/>
          </p:nvSpPr>
          <p:spPr>
            <a:xfrm>
              <a:off x="31750" y="31750"/>
              <a:ext cx="21019746" cy="10626596"/>
            </a:xfrm>
            <a:custGeom>
              <a:avLst/>
              <a:gdLst/>
              <a:ahLst/>
              <a:cxnLst/>
              <a:rect l="l" t="t" r="r" b="b"/>
              <a:pathLst>
                <a:path w="21019746" h="1062659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txBody>
            <a:bodyPr/>
            <a:lstStyle/>
            <a:p>
              <a:endParaRPr lang="en-AE"/>
            </a:p>
          </p:txBody>
        </p:sp>
        <p:sp>
          <p:nvSpPr>
            <p:cNvPr id="4" name="Freeform 4"/>
            <p:cNvSpPr/>
            <p:nvPr/>
          </p:nvSpPr>
          <p:spPr>
            <a:xfrm>
              <a:off x="0" y="0"/>
              <a:ext cx="21083246" cy="10690096"/>
            </a:xfrm>
            <a:custGeom>
              <a:avLst/>
              <a:gdLst/>
              <a:ahLst/>
              <a:cxnLst/>
              <a:rect l="l" t="t" r="r" b="b"/>
              <a:pathLst>
                <a:path w="21083246" h="10690096">
                  <a:moveTo>
                    <a:pt x="20958786" y="59690"/>
                  </a:moveTo>
                  <a:cubicBezTo>
                    <a:pt x="20994346" y="59690"/>
                    <a:pt x="21023556" y="88900"/>
                    <a:pt x="21023556" y="124460"/>
                  </a:cubicBezTo>
                  <a:lnTo>
                    <a:pt x="21023556" y="10565636"/>
                  </a:lnTo>
                  <a:cubicBezTo>
                    <a:pt x="21023556" y="10601196"/>
                    <a:pt x="20994346" y="10630406"/>
                    <a:pt x="20958786" y="10630406"/>
                  </a:cubicBezTo>
                  <a:lnTo>
                    <a:pt x="124460" y="10630406"/>
                  </a:lnTo>
                  <a:cubicBezTo>
                    <a:pt x="88900" y="10630406"/>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txBody>
            <a:bodyPr/>
            <a:lstStyle/>
            <a:p>
              <a:endParaRPr lang="en-AE"/>
            </a:p>
          </p:txBody>
        </p:sp>
      </p:grpSp>
      <p:grpSp>
        <p:nvGrpSpPr>
          <p:cNvPr id="5" name="Group 5"/>
          <p:cNvGrpSpPr/>
          <p:nvPr/>
        </p:nvGrpSpPr>
        <p:grpSpPr>
          <a:xfrm>
            <a:off x="15207137" y="1316799"/>
            <a:ext cx="1670088" cy="464416"/>
            <a:chOff x="0" y="0"/>
            <a:chExt cx="2226784" cy="619221"/>
          </a:xfrm>
        </p:grpSpPr>
        <p:grpSp>
          <p:nvGrpSpPr>
            <p:cNvPr id="6" name="Group 6"/>
            <p:cNvGrpSpPr/>
            <p:nvPr/>
          </p:nvGrpSpPr>
          <p:grpSpPr>
            <a:xfrm>
              <a:off x="0" y="0"/>
              <a:ext cx="619221" cy="6192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04538" y="0"/>
              <a:ext cx="619221" cy="619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7563" y="0"/>
              <a:ext cx="619221" cy="6192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pic>
        <p:nvPicPr>
          <p:cNvPr id="16" name="Picture 16"/>
          <p:cNvPicPr>
            <a:picLocks noChangeAspect="1"/>
          </p:cNvPicPr>
          <p:nvPr/>
        </p:nvPicPr>
        <p:blipFill>
          <a:blip r:embed="rId2"/>
          <a:srcRect/>
          <a:stretch>
            <a:fillRect/>
          </a:stretch>
        </p:blipFill>
        <p:spPr>
          <a:xfrm>
            <a:off x="15207137" y="7016656"/>
            <a:ext cx="2828406" cy="3270344"/>
          </a:xfrm>
          <a:prstGeom prst="rect">
            <a:avLst/>
          </a:prstGeom>
        </p:spPr>
      </p:pic>
      <p:sp>
        <p:nvSpPr>
          <p:cNvPr id="18" name="TextBox 18"/>
          <p:cNvSpPr txBox="1"/>
          <p:nvPr/>
        </p:nvSpPr>
        <p:spPr>
          <a:xfrm>
            <a:off x="685800" y="-1"/>
            <a:ext cx="7924800" cy="1372171"/>
          </a:xfrm>
          <a:prstGeom prst="rect">
            <a:avLst/>
          </a:prstGeom>
        </p:spPr>
        <p:txBody>
          <a:bodyPr wrap="square" lIns="0" tIns="0" rIns="0" bIns="0" rtlCol="0" anchor="t">
            <a:spAutoFit/>
          </a:bodyPr>
          <a:lstStyle/>
          <a:p>
            <a:pPr marL="0" lvl="0" indent="0" algn="r">
              <a:lnSpc>
                <a:spcPts val="10711"/>
              </a:lnSpc>
              <a:spcBef>
                <a:spcPct val="0"/>
              </a:spcBef>
            </a:pPr>
            <a:r>
              <a:rPr lang="en-US" sz="10399" b="1" u="none" strike="noStrike" spc="374" dirty="0">
                <a:solidFill>
                  <a:srgbClr val="000000"/>
                </a:solidFill>
                <a:latin typeface="Asap Condensed Bold"/>
                <a:ea typeface="Asap Condensed Bold"/>
                <a:cs typeface="Asap Condensed Bold"/>
                <a:sym typeface="Asap Condensed Bold"/>
              </a:rPr>
              <a:t>OBSERVATION</a:t>
            </a:r>
          </a:p>
        </p:txBody>
      </p:sp>
      <p:sp>
        <p:nvSpPr>
          <p:cNvPr id="19" name="TextBox 19"/>
          <p:cNvSpPr txBox="1"/>
          <p:nvPr/>
        </p:nvSpPr>
        <p:spPr>
          <a:xfrm>
            <a:off x="1445780" y="1198059"/>
            <a:ext cx="14898103" cy="8371523"/>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3200" i="0" dirty="0">
                <a:effectLst/>
                <a:latin typeface="Times New Roman" panose="02020603050405020304" pitchFamily="18" charset="0"/>
                <a:cs typeface="Times New Roman" panose="02020603050405020304" pitchFamily="18" charset="0"/>
              </a:rPr>
              <a:t>Total Revenue: The coffee chain has generated a total revenue of $202.9K.</a:t>
            </a:r>
          </a:p>
          <a:p>
            <a:pPr marL="342900" indent="-342900">
              <a:buFont typeface="Arial" panose="020B0604020202020204" pitchFamily="34" charset="0"/>
              <a:buChar char="•"/>
            </a:pPr>
            <a:r>
              <a:rPr lang="en-US" sz="3200" i="0" dirty="0">
                <a:effectLst/>
                <a:latin typeface="Times New Roman" panose="02020603050405020304" pitchFamily="18" charset="0"/>
                <a:cs typeface="Times New Roman" panose="02020603050405020304" pitchFamily="18" charset="0"/>
              </a:rPr>
              <a:t>Total Profit: The company achieved a profit of $64.3K, meeting its financial objectives.</a:t>
            </a:r>
          </a:p>
          <a:p>
            <a:pPr marL="342900" indent="-342900">
              <a:buFont typeface="Arial" panose="020B0604020202020204" pitchFamily="34" charset="0"/>
              <a:buChar char="•"/>
            </a:pPr>
            <a:r>
              <a:rPr lang="en-US" sz="3200" i="0" dirty="0">
                <a:effectLst/>
                <a:latin typeface="Times New Roman" panose="02020603050405020304" pitchFamily="18" charset="0"/>
                <a:cs typeface="Times New Roman" panose="02020603050405020304" pitchFamily="18" charset="0"/>
              </a:rPr>
              <a:t>Revenue </a:t>
            </a:r>
            <a:r>
              <a:rPr lang="en-US" sz="3200" i="0" dirty="0" err="1">
                <a:effectLst/>
                <a:latin typeface="Times New Roman" panose="02020603050405020304" pitchFamily="18" charset="0"/>
                <a:cs typeface="Times New Roman" panose="02020603050405020304" pitchFamily="18" charset="0"/>
              </a:rPr>
              <a:t>Trends:Sales</a:t>
            </a:r>
            <a:r>
              <a:rPr lang="en-US" sz="3200" i="0" dirty="0">
                <a:effectLst/>
                <a:latin typeface="Times New Roman" panose="02020603050405020304" pitchFamily="18" charset="0"/>
                <a:cs typeface="Times New Roman" panose="02020603050405020304" pitchFamily="18" charset="0"/>
              </a:rPr>
              <a:t> and revenue show a consistent upward trend over the years, indicating growth in demand or improved market presence.</a:t>
            </a:r>
          </a:p>
          <a:p>
            <a:pPr marL="342900" indent="-342900">
              <a:buFont typeface="Arial" panose="020B0604020202020204" pitchFamily="34" charset="0"/>
              <a:buChar char="•"/>
            </a:pPr>
            <a:r>
              <a:rPr lang="en-US" sz="3200" i="0" dirty="0">
                <a:effectLst/>
                <a:latin typeface="Times New Roman" panose="02020603050405020304" pitchFamily="18" charset="0"/>
                <a:cs typeface="Times New Roman" panose="02020603050405020304" pitchFamily="18" charset="0"/>
              </a:rPr>
              <a:t>Top Performing </a:t>
            </a:r>
            <a:r>
              <a:rPr lang="en-US" sz="3200" i="0" dirty="0" err="1">
                <a:effectLst/>
                <a:latin typeface="Times New Roman" panose="02020603050405020304" pitchFamily="18" charset="0"/>
                <a:cs typeface="Times New Roman" panose="02020603050405020304" pitchFamily="18" charset="0"/>
              </a:rPr>
              <a:t>Products:Colombian</a:t>
            </a:r>
            <a:r>
              <a:rPr lang="en-US" sz="3200" i="0" dirty="0">
                <a:effectLst/>
                <a:latin typeface="Times New Roman" panose="02020603050405020304" pitchFamily="18" charset="0"/>
                <a:cs typeface="Times New Roman" panose="02020603050405020304" pitchFamily="18" charset="0"/>
              </a:rPr>
              <a:t> Coffee is the highest revenue and profit contributor, followed by Lemon and Caffe </a:t>
            </a:r>
            <a:r>
              <a:rPr lang="en-US" sz="3200" i="0" dirty="0" err="1">
                <a:effectLst/>
                <a:latin typeface="Times New Roman" panose="02020603050405020304" pitchFamily="18" charset="0"/>
                <a:cs typeface="Times New Roman" panose="02020603050405020304" pitchFamily="18" charset="0"/>
              </a:rPr>
              <a:t>Mocha.Regular</a:t>
            </a:r>
            <a:r>
              <a:rPr lang="en-US" sz="3200" i="0" dirty="0">
                <a:effectLst/>
                <a:latin typeface="Times New Roman" panose="02020603050405020304" pitchFamily="18" charset="0"/>
                <a:cs typeface="Times New Roman" panose="02020603050405020304" pitchFamily="18" charset="0"/>
              </a:rPr>
              <a:t> Espresso is identified as the most profitable product overall.</a:t>
            </a:r>
          </a:p>
          <a:p>
            <a:pPr marL="342900" indent="-342900">
              <a:buFont typeface="Arial" panose="020B0604020202020204" pitchFamily="34" charset="0"/>
              <a:buChar char="•"/>
            </a:pPr>
            <a:r>
              <a:rPr lang="en-US" sz="3200" i="0" dirty="0">
                <a:effectLst/>
                <a:latin typeface="Times New Roman" panose="02020603050405020304" pitchFamily="18" charset="0"/>
                <a:cs typeface="Times New Roman" panose="02020603050405020304" pitchFamily="18" charset="0"/>
              </a:rPr>
              <a:t>Profit Milestones: The company achieved $19.47K in profit for a specific period, which is 11.31% below the set goal of $21.95K.</a:t>
            </a:r>
          </a:p>
          <a:p>
            <a:pPr marL="342900" indent="-342900">
              <a:buFont typeface="Arial" panose="020B0604020202020204" pitchFamily="34" charset="0"/>
              <a:buChar char="•"/>
            </a:pPr>
            <a:endParaRPr lang="en-US" sz="3200" i="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3200" i="0" dirty="0">
                <a:effectLst/>
                <a:latin typeface="Times New Roman" panose="02020603050405020304" pitchFamily="18" charset="0"/>
                <a:cs typeface="Times New Roman" panose="02020603050405020304" pitchFamily="18" charset="0"/>
              </a:rPr>
              <a:t>Regional </a:t>
            </a:r>
            <a:r>
              <a:rPr lang="en-US" sz="3200" i="0" dirty="0" err="1">
                <a:effectLst/>
                <a:latin typeface="Times New Roman" panose="02020603050405020304" pitchFamily="18" charset="0"/>
                <a:cs typeface="Times New Roman" panose="02020603050405020304" pitchFamily="18" charset="0"/>
              </a:rPr>
              <a:t>Insights:The</a:t>
            </a:r>
            <a:r>
              <a:rPr lang="en-US" sz="3200" i="0" dirty="0">
                <a:effectLst/>
                <a:latin typeface="Times New Roman" panose="02020603050405020304" pitchFamily="18" charset="0"/>
                <a:cs typeface="Times New Roman" panose="02020603050405020304" pitchFamily="18" charset="0"/>
              </a:rPr>
              <a:t> state of Wisconsin is identified as the most profitable region.</a:t>
            </a:r>
          </a:p>
          <a:p>
            <a:endParaRPr lang="en-US" sz="3200" i="0" dirty="0">
              <a:effectLst/>
              <a:latin typeface="Times New Roman" panose="02020603050405020304" pitchFamily="18" charset="0"/>
              <a:cs typeface="Times New Roman" panose="02020603050405020304" pitchFamily="18" charset="0"/>
            </a:endParaRPr>
          </a:p>
          <a:p>
            <a:r>
              <a:rPr lang="en-US" sz="3200" i="0" dirty="0">
                <a:effectLst/>
                <a:latin typeface="Times New Roman" panose="02020603050405020304" pitchFamily="18" charset="0"/>
                <a:cs typeface="Times New Roman" panose="02020603050405020304" pitchFamily="18" charset="0"/>
              </a:rPr>
              <a:t>Summary</a:t>
            </a:r>
          </a:p>
          <a:p>
            <a:r>
              <a:rPr lang="en-US" sz="3200" i="0" dirty="0">
                <a:effectLst/>
                <a:latin typeface="Times New Roman" panose="02020603050405020304" pitchFamily="18" charset="0"/>
                <a:cs typeface="Times New Roman" panose="02020603050405020304" pitchFamily="18" charset="0"/>
              </a:rPr>
              <a:t>This dashboard highlights the coffee chain’s strong financial performance, identifies the top-performing products and regions, and provides actionable insights into achieving growth targets and improving profitability. Further efforts can be made to optimize sales in underperforming products and meet profit milestones consistently.</a:t>
            </a:r>
            <a:endParaRPr lang="en-US" sz="2800" spc="374" dirty="0">
              <a:latin typeface="Times New Roman" panose="02020603050405020304" pitchFamily="18" charset="0"/>
              <a:ea typeface="Asap Condensed Bold"/>
              <a:cs typeface="Times New Roman" panose="02020603050405020304" pitchFamily="18" charset="0"/>
              <a:sym typeface="Asap Condensed Bold"/>
            </a:endParaRPr>
          </a:p>
        </p:txBody>
      </p:sp>
      <p:pic>
        <p:nvPicPr>
          <p:cNvPr id="20" name="Picture 20"/>
          <p:cNvPicPr>
            <a:picLocks noChangeAspect="1"/>
          </p:cNvPicPr>
          <p:nvPr/>
        </p:nvPicPr>
        <p:blipFill>
          <a:blip r:embed="rId3"/>
          <a:srcRect/>
          <a:stretch>
            <a:fillRect/>
          </a:stretch>
        </p:blipFill>
        <p:spPr>
          <a:xfrm>
            <a:off x="-2622847" y="8115300"/>
            <a:ext cx="3872308" cy="67353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40631" y="252155"/>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txBody>
            <a:bodyPr/>
            <a:lstStyle/>
            <a:p>
              <a:endParaRPr lang="en-AE"/>
            </a:p>
          </p:txBody>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2236949"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575247" y="898234"/>
            <a:ext cx="14331107" cy="1261608"/>
          </a:xfrm>
          <a:prstGeom prst="rect">
            <a:avLst/>
          </a:prstGeom>
        </p:spPr>
        <p:txBody>
          <a:bodyPr lIns="0" tIns="0" rIns="0" bIns="0" rtlCol="0" anchor="t">
            <a:spAutoFit/>
          </a:bodyPr>
          <a:lstStyle/>
          <a:p>
            <a:pPr algn="l">
              <a:lnSpc>
                <a:spcPts val="10262"/>
              </a:lnSpc>
              <a:spcBef>
                <a:spcPct val="0"/>
              </a:spcBef>
            </a:pPr>
            <a:r>
              <a:rPr lang="en-US" sz="7330" b="1">
                <a:solidFill>
                  <a:srgbClr val="000000"/>
                </a:solidFill>
                <a:latin typeface="Asap Condensed Bold"/>
                <a:ea typeface="Asap Condensed Bold"/>
                <a:cs typeface="Asap Condensed Bold"/>
                <a:sym typeface="Asap Condensed Bold"/>
              </a:rPr>
              <a:t>FUTURE ENHANCEMENTS</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5" name="Freeform 35"/>
          <p:cNvSpPr/>
          <p:nvPr/>
        </p:nvSpPr>
        <p:spPr>
          <a:xfrm>
            <a:off x="13936452" y="2827644"/>
            <a:ext cx="2969903" cy="1857539"/>
          </a:xfrm>
          <a:custGeom>
            <a:avLst/>
            <a:gdLst/>
            <a:ahLst/>
            <a:cxnLst/>
            <a:rect l="l" t="t" r="r" b="b"/>
            <a:pathLst>
              <a:path w="2969903" h="1857539">
                <a:moveTo>
                  <a:pt x="0" y="0"/>
                </a:moveTo>
                <a:lnTo>
                  <a:pt x="2969902" y="0"/>
                </a:lnTo>
                <a:lnTo>
                  <a:pt x="2969902" y="1857540"/>
                </a:lnTo>
                <a:lnTo>
                  <a:pt x="0" y="1857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36" name="TextBox 36"/>
          <p:cNvSpPr txBox="1"/>
          <p:nvPr/>
        </p:nvSpPr>
        <p:spPr>
          <a:xfrm>
            <a:off x="2390856" y="2856219"/>
            <a:ext cx="12169015" cy="5790431"/>
          </a:xfrm>
          <a:prstGeom prst="rect">
            <a:avLst/>
          </a:prstGeom>
        </p:spPr>
        <p:txBody>
          <a:bodyPr lIns="0" tIns="0" rIns="0" bIns="0" rtlCol="0" anchor="t">
            <a:spAutoFit/>
          </a:bodyPr>
          <a:lstStyle/>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Predictive Analytics Integration: Incorporate machine learning models to predict future sales trends and customer behavior.</a:t>
            </a:r>
          </a:p>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Advanced Segmentation: Use clustering techniques to identify more granular  segments.</a:t>
            </a:r>
          </a:p>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Real-time Data Updates: Enable real-time data processing for live dashboards.</a:t>
            </a:r>
          </a:p>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Geospatial Analysis: Add geospatial maps to visualize regional sales performance and trends dynamically.</a:t>
            </a:r>
          </a:p>
          <a:p>
            <a:pPr marL="776059" lvl="1" indent="-388030" algn="l">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Custom Alerts: Develop notifications for anomalies in sales, returns, or profit metrics.</a:t>
            </a:r>
          </a:p>
          <a:p>
            <a:pPr algn="l">
              <a:lnSpc>
                <a:spcPts val="4097"/>
              </a:lnSpc>
            </a:pPr>
            <a:endParaRPr lang="en-US" sz="3594" spc="79" dirty="0">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40631" y="252155"/>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txBody>
            <a:bodyPr/>
            <a:lstStyle/>
            <a:p>
              <a:endParaRPr lang="en-AE"/>
            </a:p>
          </p:txBody>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2236949"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420501" y="1219302"/>
            <a:ext cx="14331107" cy="1261608"/>
          </a:xfrm>
          <a:prstGeom prst="rect">
            <a:avLst/>
          </a:prstGeom>
        </p:spPr>
        <p:txBody>
          <a:bodyPr lIns="0" tIns="0" rIns="0" bIns="0" rtlCol="0" anchor="t">
            <a:spAutoFit/>
          </a:bodyPr>
          <a:lstStyle/>
          <a:p>
            <a:pPr algn="l">
              <a:lnSpc>
                <a:spcPts val="10262"/>
              </a:lnSpc>
              <a:spcBef>
                <a:spcPct val="0"/>
              </a:spcBef>
            </a:pPr>
            <a:r>
              <a:rPr lang="en-US" sz="7330" b="1">
                <a:solidFill>
                  <a:srgbClr val="000000"/>
                </a:solidFill>
                <a:latin typeface="Asap Condensed Bold"/>
                <a:ea typeface="Asap Condensed Bold"/>
                <a:cs typeface="Asap Condensed Bold"/>
                <a:sym typeface="Asap Condensed Bold"/>
              </a:rPr>
              <a:t> MILESTONES</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5" name="Freeform 35"/>
          <p:cNvSpPr/>
          <p:nvPr/>
        </p:nvSpPr>
        <p:spPr>
          <a:xfrm>
            <a:off x="13936452" y="2827644"/>
            <a:ext cx="2969903" cy="1857539"/>
          </a:xfrm>
          <a:custGeom>
            <a:avLst/>
            <a:gdLst/>
            <a:ahLst/>
            <a:cxnLst/>
            <a:rect l="l" t="t" r="r" b="b"/>
            <a:pathLst>
              <a:path w="2969903" h="1857539">
                <a:moveTo>
                  <a:pt x="0" y="0"/>
                </a:moveTo>
                <a:lnTo>
                  <a:pt x="2969902" y="0"/>
                </a:lnTo>
                <a:lnTo>
                  <a:pt x="2969902" y="1857540"/>
                </a:lnTo>
                <a:lnTo>
                  <a:pt x="0" y="1857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sp>
        <p:nvSpPr>
          <p:cNvPr id="36" name="TextBox 36"/>
          <p:cNvSpPr txBox="1"/>
          <p:nvPr/>
        </p:nvSpPr>
        <p:spPr>
          <a:xfrm>
            <a:off x="2176007" y="2946959"/>
            <a:ext cx="12169165" cy="3161506"/>
          </a:xfrm>
          <a:prstGeom prst="rect">
            <a:avLst/>
          </a:prstGeom>
        </p:spPr>
        <p:txBody>
          <a:bodyPr lIns="0" tIns="0" rIns="0" bIns="0" rtlCol="0" anchor="t">
            <a:spAutoFit/>
          </a:bodyPr>
          <a:lstStyle/>
          <a:p>
            <a:pPr algn="l">
              <a:lnSpc>
                <a:spcPts val="4097"/>
              </a:lnSpc>
            </a:pPr>
            <a:endParaRPr dirty="0"/>
          </a:p>
          <a:p>
            <a:pPr marL="776069" lvl="1" indent="-388034">
              <a:lnSpc>
                <a:spcPts val="4097"/>
              </a:lnSpc>
              <a:buFont typeface="Arial"/>
              <a:buChar char="•"/>
            </a:pPr>
            <a:r>
              <a:rPr lang="en-US" sz="3594" spc="79" dirty="0">
                <a:latin typeface="Dumondi Condensed"/>
                <a:ea typeface="Dumondi Condensed"/>
                <a:cs typeface="Dumondi Condensed"/>
                <a:sym typeface="Dumondi Condensed"/>
              </a:rPr>
              <a:t>Milestone 1: </a:t>
            </a: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Data Preparation</a:t>
            </a:r>
            <a:r>
              <a:rPr lang="en-IN" sz="36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36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Preparation</a:t>
            </a:r>
          </a:p>
          <a:p>
            <a:pPr marL="776069" lvl="1" indent="-388034">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Milestone 2:</a:t>
            </a:r>
            <a:r>
              <a:rPr lang="en-US" sz="3594" spc="79" dirty="0">
                <a:latin typeface="Dumondi Condensed"/>
                <a:ea typeface="Dumondi Condensed"/>
                <a:cs typeface="Dumondi Condensed"/>
                <a:sym typeface="Dumondi Condensed"/>
              </a:rPr>
              <a:t> </a:t>
            </a:r>
            <a:r>
              <a:rPr lang="en-US" sz="3600" u="none" strike="noStrike" dirty="0">
                <a:latin typeface="Times New Roman" panose="02020603050405020304" pitchFamily="18" charset="0"/>
                <a:ea typeface="Balsamiq Sans Bold"/>
                <a:cs typeface="Times New Roman" panose="02020603050405020304" pitchFamily="18" charset="0"/>
                <a:sym typeface="Balsamiq Sans Bold"/>
              </a:rPr>
              <a:t>Create time series visualization</a:t>
            </a:r>
          </a:p>
          <a:p>
            <a:pPr marL="776069" lvl="1" indent="-388034">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Milestone 3: </a:t>
            </a: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Implementing Forecasting Models</a:t>
            </a:r>
          </a:p>
          <a:p>
            <a:pPr marL="776069" lvl="1" indent="-388034">
              <a:lnSpc>
                <a:spcPts val="4097"/>
              </a:lnSpc>
              <a:buFont typeface="Arial"/>
              <a:buChar char="•"/>
            </a:pPr>
            <a:r>
              <a:rPr lang="en-US" sz="3594" spc="79" dirty="0">
                <a:solidFill>
                  <a:srgbClr val="000000"/>
                </a:solidFill>
                <a:latin typeface="Dumondi Condensed"/>
                <a:ea typeface="Dumondi Condensed"/>
                <a:cs typeface="Dumondi Condensed"/>
                <a:sym typeface="Dumondi Condensed"/>
              </a:rPr>
              <a:t>Milestone 4:</a:t>
            </a:r>
            <a:r>
              <a:rPr lang="en-US" sz="3594" spc="79" dirty="0">
                <a:latin typeface="Dumondi Condensed"/>
                <a:ea typeface="Dumondi Condensed"/>
                <a:cs typeface="Dumondi Condensed"/>
                <a:sym typeface="Dumondi Condensed"/>
              </a:rPr>
              <a:t> </a:t>
            </a: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Finalizing the Financial Forecasting Dashboard </a:t>
            </a:r>
          </a:p>
          <a:p>
            <a:pPr marL="776069" lvl="1" indent="-388034" algn="l">
              <a:lnSpc>
                <a:spcPts val="4097"/>
              </a:lnSpc>
              <a:buFont typeface="Arial"/>
              <a:buChar char="•"/>
            </a:pPr>
            <a:endParaRPr lang="en-US" sz="3594" spc="79" dirty="0">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17141" y="7943971"/>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40631" y="252155"/>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txBody>
            <a:bodyPr/>
            <a:lstStyle/>
            <a:p>
              <a:endParaRPr lang="en-AE"/>
            </a:p>
          </p:txBody>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2721210"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660268" y="876300"/>
            <a:ext cx="7703329" cy="1217453"/>
          </a:xfrm>
          <a:prstGeom prst="rect">
            <a:avLst/>
          </a:prstGeom>
        </p:spPr>
        <p:txBody>
          <a:bodyPr lIns="0" tIns="0" rIns="0" bIns="0" rtlCol="0" anchor="t">
            <a:spAutoFit/>
          </a:bodyPr>
          <a:lstStyle/>
          <a:p>
            <a:pPr algn="just">
              <a:lnSpc>
                <a:spcPts val="9842"/>
              </a:lnSpc>
              <a:spcBef>
                <a:spcPct val="0"/>
              </a:spcBef>
            </a:pPr>
            <a:r>
              <a:rPr lang="en-US" sz="7030" b="1">
                <a:solidFill>
                  <a:srgbClr val="000000"/>
                </a:solidFill>
                <a:latin typeface="Asap Condensed Bold"/>
                <a:ea typeface="Asap Condensed Bold"/>
                <a:cs typeface="Asap Condensed Bold"/>
                <a:sym typeface="Asap Condensed Bold"/>
              </a:rPr>
              <a:t>CONCLUSION</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5" name="Freeform 35"/>
          <p:cNvSpPr/>
          <p:nvPr/>
        </p:nvSpPr>
        <p:spPr>
          <a:xfrm>
            <a:off x="13936452" y="2827644"/>
            <a:ext cx="2969903" cy="1857539"/>
          </a:xfrm>
          <a:custGeom>
            <a:avLst/>
            <a:gdLst/>
            <a:ahLst/>
            <a:cxnLst/>
            <a:rect l="l" t="t" r="r" b="b"/>
            <a:pathLst>
              <a:path w="2969903" h="1857539">
                <a:moveTo>
                  <a:pt x="0" y="0"/>
                </a:moveTo>
                <a:lnTo>
                  <a:pt x="2969902" y="0"/>
                </a:lnTo>
                <a:lnTo>
                  <a:pt x="2969902" y="1857540"/>
                </a:lnTo>
                <a:lnTo>
                  <a:pt x="0" y="18575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E"/>
          </a:p>
        </p:txBody>
      </p:sp>
      <p:pic>
        <p:nvPicPr>
          <p:cNvPr id="36" name="Picture 36"/>
          <p:cNvPicPr>
            <a:picLocks noChangeAspect="1"/>
          </p:cNvPicPr>
          <p:nvPr/>
        </p:nvPicPr>
        <p:blipFill>
          <a:blip r:embed="rId6"/>
          <a:srcRect/>
          <a:stretch>
            <a:fillRect/>
          </a:stretch>
        </p:blipFill>
        <p:spPr>
          <a:xfrm>
            <a:off x="14506153" y="6396846"/>
            <a:ext cx="2400201" cy="3873914"/>
          </a:xfrm>
          <a:prstGeom prst="rect">
            <a:avLst/>
          </a:prstGeom>
        </p:spPr>
      </p:pic>
      <p:sp>
        <p:nvSpPr>
          <p:cNvPr id="37" name="TextBox 37"/>
          <p:cNvSpPr txBox="1"/>
          <p:nvPr/>
        </p:nvSpPr>
        <p:spPr>
          <a:xfrm>
            <a:off x="2256573" y="2856219"/>
            <a:ext cx="12169015" cy="5190908"/>
          </a:xfrm>
          <a:prstGeom prst="rect">
            <a:avLst/>
          </a:prstGeom>
        </p:spPr>
        <p:txBody>
          <a:bodyPr lIns="0" tIns="0" rIns="0" bIns="0" rtlCol="0" anchor="t">
            <a:spAutoFit/>
          </a:bodyPr>
          <a:lstStyle/>
          <a:p>
            <a:pPr marL="776059" lvl="1" indent="-388030" algn="l">
              <a:lnSpc>
                <a:spcPts val="4097"/>
              </a:lnSpc>
              <a:buFont typeface="Arial"/>
              <a:buChar char="•"/>
            </a:pPr>
            <a:r>
              <a:rPr lang="en-US" sz="3594" spc="79">
                <a:solidFill>
                  <a:srgbClr val="000000"/>
                </a:solidFill>
                <a:latin typeface="Dumondi Condensed"/>
                <a:ea typeface="Dumondi Condensed"/>
                <a:cs typeface="Dumondi Condensed"/>
                <a:sym typeface="Dumondi Condensed"/>
              </a:rPr>
              <a:t>The Sales Performance Dashboard provides a comprehensive view of sales trends, customer behavior, and product performance.</a:t>
            </a:r>
          </a:p>
          <a:p>
            <a:pPr marL="776059" lvl="1" indent="-388030" algn="l">
              <a:lnSpc>
                <a:spcPts val="4097"/>
              </a:lnSpc>
              <a:buFont typeface="Arial"/>
              <a:buChar char="•"/>
            </a:pPr>
            <a:r>
              <a:rPr lang="en-US" sz="3594" spc="79">
                <a:solidFill>
                  <a:srgbClr val="000000"/>
                </a:solidFill>
                <a:latin typeface="Dumondi Condensed"/>
                <a:ea typeface="Dumondi Condensed"/>
                <a:cs typeface="Dumondi Condensed"/>
                <a:sym typeface="Dumondi Condensed"/>
              </a:rPr>
              <a:t>It enables data-driven decisions to optimize strategies and enhance profitability.</a:t>
            </a:r>
          </a:p>
          <a:p>
            <a:pPr marL="776059" lvl="1" indent="-388030" algn="l">
              <a:lnSpc>
                <a:spcPts val="4097"/>
              </a:lnSpc>
              <a:buFont typeface="Arial"/>
              <a:buChar char="•"/>
            </a:pPr>
            <a:r>
              <a:rPr lang="en-US" sz="3594" spc="79">
                <a:solidFill>
                  <a:srgbClr val="000000"/>
                </a:solidFill>
                <a:latin typeface="Dumondi Condensed"/>
                <a:ea typeface="Dumondi Condensed"/>
                <a:cs typeface="Dumondi Condensed"/>
                <a:sym typeface="Dumondi Condensed"/>
              </a:rPr>
              <a:t>By analyzing key metrics like profit margins, return patterns, and regional sales, businesses can streamline operations, improve customer satisfaction, and maximize revenue.</a:t>
            </a:r>
          </a:p>
          <a:p>
            <a:pPr marL="776059" lvl="1" indent="-388030" algn="l">
              <a:lnSpc>
                <a:spcPts val="4097"/>
              </a:lnSpc>
              <a:buFont typeface="Arial"/>
              <a:buChar char="•"/>
            </a:pPr>
            <a:r>
              <a:rPr lang="en-US" sz="3594" spc="79">
                <a:solidFill>
                  <a:srgbClr val="000000"/>
                </a:solidFill>
                <a:latin typeface="Dumondi Condensed"/>
                <a:ea typeface="Dumondi Condensed"/>
                <a:cs typeface="Dumondi Condensed"/>
                <a:sym typeface="Dumondi Condensed"/>
              </a:rPr>
              <a:t>This project highlights the potential of visual analytics tools like Power BI to transform raw data into valuable insights.</a:t>
            </a:r>
          </a:p>
          <a:p>
            <a:pPr algn="l">
              <a:lnSpc>
                <a:spcPts val="4097"/>
              </a:lnSpc>
            </a:pPr>
            <a:endParaRPr lang="en-US" sz="3594" spc="79">
              <a:solidFill>
                <a:srgbClr val="000000"/>
              </a:solidFill>
              <a:latin typeface="Dumondi Condensed"/>
              <a:ea typeface="Dumondi Condensed"/>
              <a:cs typeface="Dumondi Condensed"/>
              <a:sym typeface="Dumondi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0156" y="7836312"/>
            <a:ext cx="3188056" cy="318805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83195" y="-614342"/>
            <a:ext cx="1643042" cy="16430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863697" y="7112323"/>
            <a:ext cx="2790777" cy="27907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txBody>
            <a:bodyPr/>
            <a:lstStyle/>
            <a:p>
              <a:endParaRPr lang="en-AE"/>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949922" y="8123812"/>
            <a:ext cx="767800" cy="7678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8068"/>
            </a:solidFill>
          </p:spPr>
          <p:txBody>
            <a:bodyPr/>
            <a:lstStyle/>
            <a:p>
              <a:endParaRPr lang="en-AE"/>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28700" y="1469950"/>
            <a:ext cx="3650997" cy="2283532"/>
          </a:xfrm>
          <a:custGeom>
            <a:avLst/>
            <a:gdLst/>
            <a:ahLst/>
            <a:cxnLst/>
            <a:rect l="l" t="t" r="r" b="b"/>
            <a:pathLst>
              <a:path w="3650997" h="2283532">
                <a:moveTo>
                  <a:pt x="0" y="0"/>
                </a:moveTo>
                <a:lnTo>
                  <a:pt x="3650997" y="0"/>
                </a:lnTo>
                <a:lnTo>
                  <a:pt x="3650997" y="2283532"/>
                </a:lnTo>
                <a:lnTo>
                  <a:pt x="0" y="2283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15" name="TextBox 15"/>
          <p:cNvSpPr txBox="1"/>
          <p:nvPr/>
        </p:nvSpPr>
        <p:spPr>
          <a:xfrm>
            <a:off x="1028700" y="3204922"/>
            <a:ext cx="8115300" cy="2280584"/>
          </a:xfrm>
          <a:prstGeom prst="rect">
            <a:avLst/>
          </a:prstGeom>
        </p:spPr>
        <p:txBody>
          <a:bodyPr lIns="0" tIns="0" rIns="0" bIns="0" rtlCol="0" anchor="t">
            <a:spAutoFit/>
          </a:bodyPr>
          <a:lstStyle/>
          <a:p>
            <a:pPr algn="r">
              <a:lnSpc>
                <a:spcPts val="18673"/>
              </a:lnSpc>
              <a:spcBef>
                <a:spcPct val="0"/>
              </a:spcBef>
            </a:pPr>
            <a:r>
              <a:rPr lang="en-US" sz="13338" b="1">
                <a:solidFill>
                  <a:srgbClr val="000000"/>
                </a:solidFill>
                <a:latin typeface="Asap Condensed Bold"/>
                <a:ea typeface="Asap Condensed Bold"/>
                <a:cs typeface="Asap Condensed Bold"/>
                <a:sym typeface="Asap Condensed Bold"/>
              </a:rPr>
              <a:t>THANK</a:t>
            </a:r>
          </a:p>
        </p:txBody>
      </p:sp>
      <p:sp>
        <p:nvSpPr>
          <p:cNvPr id="16" name="TextBox 16"/>
          <p:cNvSpPr txBox="1"/>
          <p:nvPr/>
        </p:nvSpPr>
        <p:spPr>
          <a:xfrm>
            <a:off x="1028700" y="4617622"/>
            <a:ext cx="8115300" cy="3218690"/>
          </a:xfrm>
          <a:prstGeom prst="rect">
            <a:avLst/>
          </a:prstGeom>
        </p:spPr>
        <p:txBody>
          <a:bodyPr lIns="0" tIns="0" rIns="0" bIns="0" rtlCol="0" anchor="t">
            <a:spAutoFit/>
          </a:bodyPr>
          <a:lstStyle/>
          <a:p>
            <a:pPr algn="r">
              <a:lnSpc>
                <a:spcPts val="26291"/>
              </a:lnSpc>
              <a:spcBef>
                <a:spcPct val="0"/>
              </a:spcBef>
            </a:pPr>
            <a:r>
              <a:rPr lang="en-US" sz="18779" b="1">
                <a:solidFill>
                  <a:srgbClr val="000000"/>
                </a:solidFill>
                <a:latin typeface="Asap Condensed Bold"/>
                <a:ea typeface="Asap Condensed Bold"/>
                <a:cs typeface="Asap Condensed Bold"/>
                <a:sym typeface="Asap Condensed Bold"/>
              </a:rPr>
              <a:t>YOU!</a:t>
            </a:r>
          </a:p>
        </p:txBody>
      </p:sp>
      <p:pic>
        <p:nvPicPr>
          <p:cNvPr id="17" name="Picture 17"/>
          <p:cNvPicPr>
            <a:picLocks noChangeAspect="1"/>
          </p:cNvPicPr>
          <p:nvPr/>
        </p:nvPicPr>
        <p:blipFill>
          <a:blip r:embed="rId4"/>
          <a:srcRect/>
          <a:stretch>
            <a:fillRect/>
          </a:stretch>
        </p:blipFill>
        <p:spPr>
          <a:xfrm>
            <a:off x="10511781" y="2041211"/>
            <a:ext cx="6082168" cy="68885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45EE9"/>
        </a:solidFill>
        <a:effectLst/>
      </p:bgPr>
    </p:bg>
    <p:spTree>
      <p:nvGrpSpPr>
        <p:cNvPr id="1" name=""/>
        <p:cNvGrpSpPr/>
        <p:nvPr/>
      </p:nvGrpSpPr>
      <p:grpSpPr>
        <a:xfrm>
          <a:off x="0" y="0"/>
          <a:ext cx="0" cy="0"/>
          <a:chOff x="0" y="0"/>
          <a:chExt cx="0" cy="0"/>
        </a:xfrm>
      </p:grpSpPr>
      <p:grpSp>
        <p:nvGrpSpPr>
          <p:cNvPr id="2" name="Group 2"/>
          <p:cNvGrpSpPr/>
          <p:nvPr/>
        </p:nvGrpSpPr>
        <p:grpSpPr>
          <a:xfrm>
            <a:off x="576616" y="417799"/>
            <a:ext cx="16846417" cy="8840501"/>
            <a:chOff x="0" y="0"/>
            <a:chExt cx="21083246" cy="11063863"/>
          </a:xfrm>
        </p:grpSpPr>
        <p:sp>
          <p:nvSpPr>
            <p:cNvPr id="3" name="Freeform 3"/>
            <p:cNvSpPr/>
            <p:nvPr/>
          </p:nvSpPr>
          <p:spPr>
            <a:xfrm>
              <a:off x="31750" y="31750"/>
              <a:ext cx="21019746" cy="11000363"/>
            </a:xfrm>
            <a:custGeom>
              <a:avLst/>
              <a:gdLst/>
              <a:ahLst/>
              <a:cxnLst/>
              <a:rect l="l" t="t" r="r" b="b"/>
              <a:pathLst>
                <a:path w="21019746" h="11000363">
                  <a:moveTo>
                    <a:pt x="20927036" y="11000363"/>
                  </a:moveTo>
                  <a:lnTo>
                    <a:pt x="92710" y="11000363"/>
                  </a:lnTo>
                  <a:cubicBezTo>
                    <a:pt x="41910" y="11000363"/>
                    <a:pt x="0" y="10958453"/>
                    <a:pt x="0" y="10907653"/>
                  </a:cubicBezTo>
                  <a:lnTo>
                    <a:pt x="0" y="92710"/>
                  </a:lnTo>
                  <a:cubicBezTo>
                    <a:pt x="0" y="41910"/>
                    <a:pt x="41910" y="0"/>
                    <a:pt x="92710" y="0"/>
                  </a:cubicBezTo>
                  <a:lnTo>
                    <a:pt x="20925766" y="0"/>
                  </a:lnTo>
                  <a:cubicBezTo>
                    <a:pt x="20976566" y="0"/>
                    <a:pt x="21018477" y="41910"/>
                    <a:pt x="21018477" y="92710"/>
                  </a:cubicBezTo>
                  <a:lnTo>
                    <a:pt x="21018477" y="10906383"/>
                  </a:lnTo>
                  <a:cubicBezTo>
                    <a:pt x="21019746" y="10958453"/>
                    <a:pt x="20977836" y="11000363"/>
                    <a:pt x="20927036" y="11000363"/>
                  </a:cubicBezTo>
                  <a:close/>
                </a:path>
              </a:pathLst>
            </a:custGeom>
            <a:solidFill>
              <a:srgbClr val="FFFFFF"/>
            </a:solidFill>
          </p:spPr>
          <p:txBody>
            <a:bodyPr/>
            <a:lstStyle/>
            <a:p>
              <a:endParaRPr lang="en-IN" dirty="0"/>
            </a:p>
          </p:txBody>
        </p:sp>
        <p:sp>
          <p:nvSpPr>
            <p:cNvPr id="4" name="Freeform 4"/>
            <p:cNvSpPr/>
            <p:nvPr/>
          </p:nvSpPr>
          <p:spPr>
            <a:xfrm>
              <a:off x="0" y="0"/>
              <a:ext cx="21083246" cy="11063863"/>
            </a:xfrm>
            <a:custGeom>
              <a:avLst/>
              <a:gdLst/>
              <a:ahLst/>
              <a:cxnLst/>
              <a:rect l="l" t="t" r="r" b="b"/>
              <a:pathLst>
                <a:path w="21083246" h="11063863">
                  <a:moveTo>
                    <a:pt x="20958786" y="59690"/>
                  </a:moveTo>
                  <a:cubicBezTo>
                    <a:pt x="20994346" y="59690"/>
                    <a:pt x="21023556" y="88900"/>
                    <a:pt x="21023556" y="124460"/>
                  </a:cubicBezTo>
                  <a:lnTo>
                    <a:pt x="21023556" y="10939404"/>
                  </a:lnTo>
                  <a:cubicBezTo>
                    <a:pt x="21023556" y="10974963"/>
                    <a:pt x="20994346" y="11004173"/>
                    <a:pt x="20958786" y="11004173"/>
                  </a:cubicBezTo>
                  <a:lnTo>
                    <a:pt x="124460" y="11004173"/>
                  </a:lnTo>
                  <a:cubicBezTo>
                    <a:pt x="88900" y="11004173"/>
                    <a:pt x="59690" y="10974963"/>
                    <a:pt x="59690" y="10939404"/>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939404"/>
                  </a:lnTo>
                  <a:cubicBezTo>
                    <a:pt x="0" y="11007983"/>
                    <a:pt x="55880" y="11063863"/>
                    <a:pt x="124460" y="11063863"/>
                  </a:cubicBezTo>
                  <a:lnTo>
                    <a:pt x="20958786" y="11063863"/>
                  </a:lnTo>
                  <a:cubicBezTo>
                    <a:pt x="21027366" y="11063863"/>
                    <a:pt x="21083246" y="11007983"/>
                    <a:pt x="21083246" y="10939404"/>
                  </a:cubicBezTo>
                  <a:lnTo>
                    <a:pt x="21083246" y="124460"/>
                  </a:lnTo>
                  <a:cubicBezTo>
                    <a:pt x="21083246" y="55880"/>
                    <a:pt x="21027366" y="0"/>
                    <a:pt x="20958786" y="0"/>
                  </a:cubicBezTo>
                  <a:close/>
                </a:path>
              </a:pathLst>
            </a:custGeom>
            <a:solidFill>
              <a:srgbClr val="191919"/>
            </a:solidFill>
          </p:spPr>
          <p:txBody>
            <a:bodyPr/>
            <a:lstStyle/>
            <a:p>
              <a:endParaRPr lang="en-AE"/>
            </a:p>
          </p:txBody>
        </p:sp>
      </p:grpSp>
      <p:grpSp>
        <p:nvGrpSpPr>
          <p:cNvPr id="5" name="Group 5"/>
          <p:cNvGrpSpPr/>
          <p:nvPr/>
        </p:nvGrpSpPr>
        <p:grpSpPr>
          <a:xfrm>
            <a:off x="15052046" y="1431436"/>
            <a:ext cx="1670088" cy="464416"/>
            <a:chOff x="0" y="0"/>
            <a:chExt cx="2226784" cy="619221"/>
          </a:xfrm>
        </p:grpSpPr>
        <p:grpSp>
          <p:nvGrpSpPr>
            <p:cNvPr id="6" name="Group 6"/>
            <p:cNvGrpSpPr/>
            <p:nvPr/>
          </p:nvGrpSpPr>
          <p:grpSpPr>
            <a:xfrm>
              <a:off x="0" y="0"/>
              <a:ext cx="619221" cy="6192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04538" y="0"/>
              <a:ext cx="619221" cy="61922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7563" y="0"/>
              <a:ext cx="619221" cy="6192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1500695" y="375100"/>
            <a:ext cx="9167125" cy="1164325"/>
          </a:xfrm>
          <a:prstGeom prst="rect">
            <a:avLst/>
          </a:prstGeom>
        </p:spPr>
        <p:txBody>
          <a:bodyPr lIns="0" tIns="0" rIns="0" bIns="0" rtlCol="0" anchor="t">
            <a:spAutoFit/>
          </a:bodyPr>
          <a:lstStyle/>
          <a:p>
            <a:pPr algn="l">
              <a:lnSpc>
                <a:spcPts val="9439"/>
              </a:lnSpc>
              <a:spcBef>
                <a:spcPct val="0"/>
              </a:spcBef>
            </a:pPr>
            <a:r>
              <a:rPr lang="en-US" sz="6742" b="1">
                <a:solidFill>
                  <a:srgbClr val="000000"/>
                </a:solidFill>
                <a:latin typeface="Asap Condensed Bold"/>
                <a:ea typeface="Asap Condensed Bold"/>
                <a:cs typeface="Asap Condensed Bold"/>
                <a:sym typeface="Asap Condensed Bold"/>
              </a:rPr>
              <a:t>TABLE OF CONTENTS</a:t>
            </a:r>
          </a:p>
        </p:txBody>
      </p:sp>
      <p:pic>
        <p:nvPicPr>
          <p:cNvPr id="16" name="Picture 16"/>
          <p:cNvPicPr>
            <a:picLocks noChangeAspect="1"/>
          </p:cNvPicPr>
          <p:nvPr/>
        </p:nvPicPr>
        <p:blipFill>
          <a:blip r:embed="rId2"/>
          <a:srcRect/>
          <a:stretch>
            <a:fillRect/>
          </a:stretch>
        </p:blipFill>
        <p:spPr>
          <a:xfrm>
            <a:off x="14325600" y="2172427"/>
            <a:ext cx="5707702" cy="9356888"/>
          </a:xfrm>
          <a:prstGeom prst="rect">
            <a:avLst/>
          </a:prstGeom>
        </p:spPr>
      </p:pic>
      <p:grpSp>
        <p:nvGrpSpPr>
          <p:cNvPr id="17" name="Group 17"/>
          <p:cNvGrpSpPr/>
          <p:nvPr/>
        </p:nvGrpSpPr>
        <p:grpSpPr>
          <a:xfrm>
            <a:off x="8717068" y="1814855"/>
            <a:ext cx="715144" cy="71514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19" name="TextBox 19"/>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grpSp>
        <p:nvGrpSpPr>
          <p:cNvPr id="23" name="Group 23"/>
          <p:cNvGrpSpPr/>
          <p:nvPr/>
        </p:nvGrpSpPr>
        <p:grpSpPr>
          <a:xfrm>
            <a:off x="1933967" y="1658777"/>
            <a:ext cx="12721032" cy="7370885"/>
            <a:chOff x="0" y="-6490"/>
            <a:chExt cx="16961375" cy="9827847"/>
          </a:xfrm>
        </p:grpSpPr>
        <p:grpSp>
          <p:nvGrpSpPr>
            <p:cNvPr id="24" name="Group 24"/>
            <p:cNvGrpSpPr/>
            <p:nvPr/>
          </p:nvGrpSpPr>
          <p:grpSpPr>
            <a:xfrm>
              <a:off x="14482" y="0"/>
              <a:ext cx="858789" cy="85878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6" name="TextBox 26"/>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27" name="TextBox 27"/>
            <p:cNvSpPr txBox="1"/>
            <p:nvPr/>
          </p:nvSpPr>
          <p:spPr>
            <a:xfrm>
              <a:off x="1096909" y="2832794"/>
              <a:ext cx="6559552" cy="889132"/>
            </a:xfrm>
            <a:prstGeom prst="rect">
              <a:avLst/>
            </a:prstGeom>
          </p:spPr>
          <p:txBody>
            <a:bodyPr lIns="0" tIns="0" rIns="0" bIns="0" rtlCol="0" anchor="t">
              <a:spAutoFit/>
            </a:bodyPr>
            <a:lstStyle/>
            <a:p>
              <a:pPr algn="l">
                <a:lnSpc>
                  <a:spcPts val="5161"/>
                </a:lnSpc>
                <a:spcBef>
                  <a:spcPct val="0"/>
                </a:spcBef>
              </a:pPr>
              <a:endParaRPr lang="en-US" sz="3687" b="1" spc="73" dirty="0">
                <a:solidFill>
                  <a:srgbClr val="000000"/>
                </a:solidFill>
                <a:latin typeface="Dumondi Condensed Bold"/>
                <a:ea typeface="Dumondi Condensed Bold"/>
                <a:cs typeface="Dumondi Condensed Bold"/>
                <a:sym typeface="Dumondi Condensed Bold"/>
              </a:endParaRPr>
            </a:p>
          </p:txBody>
        </p:sp>
        <p:sp>
          <p:nvSpPr>
            <p:cNvPr id="28" name="TextBox 28"/>
            <p:cNvSpPr txBox="1"/>
            <p:nvPr/>
          </p:nvSpPr>
          <p:spPr>
            <a:xfrm>
              <a:off x="146037" y="-6490"/>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1</a:t>
              </a:r>
            </a:p>
          </p:txBody>
        </p:sp>
        <p:grpSp>
          <p:nvGrpSpPr>
            <p:cNvPr id="29" name="Group 29"/>
            <p:cNvGrpSpPr/>
            <p:nvPr/>
          </p:nvGrpSpPr>
          <p:grpSpPr>
            <a:xfrm>
              <a:off x="14482" y="950295"/>
              <a:ext cx="858789" cy="85878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31" name="TextBox 3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32" name="TextBox 32"/>
            <p:cNvSpPr txBox="1"/>
            <p:nvPr/>
          </p:nvSpPr>
          <p:spPr>
            <a:xfrm>
              <a:off x="146037" y="948487"/>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2</a:t>
              </a:r>
            </a:p>
          </p:txBody>
        </p:sp>
        <p:sp>
          <p:nvSpPr>
            <p:cNvPr id="33" name="TextBox 33"/>
            <p:cNvSpPr txBox="1"/>
            <p:nvPr/>
          </p:nvSpPr>
          <p:spPr>
            <a:xfrm>
              <a:off x="984540" y="2797602"/>
              <a:ext cx="6559552" cy="81445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About dataset</a:t>
              </a:r>
            </a:p>
          </p:txBody>
        </p:sp>
        <p:sp>
          <p:nvSpPr>
            <p:cNvPr id="34" name="TextBox 34"/>
            <p:cNvSpPr txBox="1"/>
            <p:nvPr/>
          </p:nvSpPr>
          <p:spPr>
            <a:xfrm>
              <a:off x="1017764" y="3794419"/>
              <a:ext cx="6559552" cy="81445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Project Objective</a:t>
              </a:r>
            </a:p>
          </p:txBody>
        </p:sp>
        <p:grpSp>
          <p:nvGrpSpPr>
            <p:cNvPr id="35" name="Group 35"/>
            <p:cNvGrpSpPr/>
            <p:nvPr/>
          </p:nvGrpSpPr>
          <p:grpSpPr>
            <a:xfrm>
              <a:off x="0" y="1900590"/>
              <a:ext cx="858789" cy="858789"/>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37" name="TextBox 37"/>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38" name="TextBox 38"/>
            <p:cNvSpPr txBox="1"/>
            <p:nvPr/>
          </p:nvSpPr>
          <p:spPr>
            <a:xfrm>
              <a:off x="131555" y="1889418"/>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3</a:t>
              </a:r>
            </a:p>
          </p:txBody>
        </p:sp>
        <p:grpSp>
          <p:nvGrpSpPr>
            <p:cNvPr id="39" name="Group 39"/>
            <p:cNvGrpSpPr/>
            <p:nvPr/>
          </p:nvGrpSpPr>
          <p:grpSpPr>
            <a:xfrm>
              <a:off x="14482" y="2850885"/>
              <a:ext cx="858789" cy="85878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1" name="TextBox 4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42" name="TextBox 42"/>
            <p:cNvSpPr txBox="1"/>
            <p:nvPr/>
          </p:nvSpPr>
          <p:spPr>
            <a:xfrm>
              <a:off x="146037" y="2887503"/>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4</a:t>
              </a:r>
            </a:p>
          </p:txBody>
        </p:sp>
        <p:grpSp>
          <p:nvGrpSpPr>
            <p:cNvPr id="43" name="Group 43"/>
            <p:cNvGrpSpPr/>
            <p:nvPr/>
          </p:nvGrpSpPr>
          <p:grpSpPr>
            <a:xfrm>
              <a:off x="40098" y="4818218"/>
              <a:ext cx="858789" cy="858789"/>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5" name="TextBox 45"/>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46" name="TextBox 46"/>
            <p:cNvSpPr txBox="1"/>
            <p:nvPr/>
          </p:nvSpPr>
          <p:spPr>
            <a:xfrm>
              <a:off x="171653" y="4900223"/>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6</a:t>
              </a:r>
            </a:p>
          </p:txBody>
        </p:sp>
        <p:sp>
          <p:nvSpPr>
            <p:cNvPr id="47" name="TextBox 47"/>
            <p:cNvSpPr txBox="1"/>
            <p:nvPr/>
          </p:nvSpPr>
          <p:spPr>
            <a:xfrm>
              <a:off x="1017764" y="4866757"/>
              <a:ext cx="6559552" cy="814457"/>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Dax formulas</a:t>
              </a:r>
            </a:p>
          </p:txBody>
        </p:sp>
        <p:grpSp>
          <p:nvGrpSpPr>
            <p:cNvPr id="48" name="Group 48"/>
            <p:cNvGrpSpPr/>
            <p:nvPr/>
          </p:nvGrpSpPr>
          <p:grpSpPr>
            <a:xfrm>
              <a:off x="0" y="3812490"/>
              <a:ext cx="858789" cy="858789"/>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50" name="TextBox 50"/>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51" name="TextBox 51"/>
            <p:cNvSpPr txBox="1"/>
            <p:nvPr/>
          </p:nvSpPr>
          <p:spPr>
            <a:xfrm>
              <a:off x="131555" y="3814445"/>
              <a:ext cx="595679" cy="805094"/>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5</a:t>
              </a:r>
            </a:p>
          </p:txBody>
        </p:sp>
        <p:sp>
          <p:nvSpPr>
            <p:cNvPr id="53" name="TextBox 53"/>
            <p:cNvSpPr txBox="1"/>
            <p:nvPr/>
          </p:nvSpPr>
          <p:spPr>
            <a:xfrm>
              <a:off x="932743" y="6877698"/>
              <a:ext cx="6559552" cy="814457"/>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 Visualizations</a:t>
              </a:r>
            </a:p>
          </p:txBody>
        </p:sp>
        <p:grpSp>
          <p:nvGrpSpPr>
            <p:cNvPr id="54" name="Group 54"/>
            <p:cNvGrpSpPr/>
            <p:nvPr/>
          </p:nvGrpSpPr>
          <p:grpSpPr>
            <a:xfrm>
              <a:off x="0" y="5854014"/>
              <a:ext cx="858789" cy="858789"/>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56" name="TextBox 56"/>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57" name="TextBox 57"/>
            <p:cNvSpPr txBox="1"/>
            <p:nvPr/>
          </p:nvSpPr>
          <p:spPr>
            <a:xfrm>
              <a:off x="131555" y="5907709"/>
              <a:ext cx="595679" cy="811112"/>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7</a:t>
              </a:r>
            </a:p>
          </p:txBody>
        </p:sp>
        <p:sp>
          <p:nvSpPr>
            <p:cNvPr id="58" name="TextBox 58"/>
            <p:cNvSpPr txBox="1"/>
            <p:nvPr/>
          </p:nvSpPr>
          <p:spPr>
            <a:xfrm>
              <a:off x="1096909" y="7932728"/>
              <a:ext cx="6559552" cy="814457"/>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Future Enhancements</a:t>
              </a:r>
            </a:p>
          </p:txBody>
        </p:sp>
        <p:grpSp>
          <p:nvGrpSpPr>
            <p:cNvPr id="59" name="Group 59"/>
            <p:cNvGrpSpPr/>
            <p:nvPr/>
          </p:nvGrpSpPr>
          <p:grpSpPr>
            <a:xfrm>
              <a:off x="0" y="6915669"/>
              <a:ext cx="858789" cy="858789"/>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61" name="TextBox 6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62" name="TextBox 62"/>
            <p:cNvSpPr txBox="1"/>
            <p:nvPr/>
          </p:nvSpPr>
          <p:spPr>
            <a:xfrm>
              <a:off x="131555" y="6963346"/>
              <a:ext cx="595679" cy="811112"/>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8</a:t>
              </a:r>
            </a:p>
          </p:txBody>
        </p:sp>
        <p:sp>
          <p:nvSpPr>
            <p:cNvPr id="63" name="TextBox 63"/>
            <p:cNvSpPr txBox="1"/>
            <p:nvPr/>
          </p:nvSpPr>
          <p:spPr>
            <a:xfrm>
              <a:off x="1048471" y="8953976"/>
              <a:ext cx="6559552" cy="814457"/>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Milestone</a:t>
              </a:r>
            </a:p>
          </p:txBody>
        </p:sp>
        <p:grpSp>
          <p:nvGrpSpPr>
            <p:cNvPr id="64" name="Group 64"/>
            <p:cNvGrpSpPr/>
            <p:nvPr/>
          </p:nvGrpSpPr>
          <p:grpSpPr>
            <a:xfrm>
              <a:off x="73953" y="7968908"/>
              <a:ext cx="858789" cy="858789"/>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66" name="TextBox 66"/>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67" name="TextBox 67"/>
            <p:cNvSpPr txBox="1"/>
            <p:nvPr/>
          </p:nvSpPr>
          <p:spPr>
            <a:xfrm>
              <a:off x="205508" y="8016585"/>
              <a:ext cx="595679" cy="811112"/>
            </a:xfrm>
            <a:prstGeom prst="rect">
              <a:avLst/>
            </a:prstGeom>
          </p:spPr>
          <p:txBody>
            <a:bodyPr lIns="0" tIns="0" rIns="0" bIns="0" rtlCol="0" anchor="t">
              <a:spAutoFit/>
            </a:bodyPr>
            <a:lstStyle/>
            <a:p>
              <a:pPr algn="ctr">
                <a:lnSpc>
                  <a:spcPts val="5161"/>
                </a:lnSpc>
                <a:spcBef>
                  <a:spcPct val="0"/>
                </a:spcBef>
              </a:pPr>
              <a:r>
                <a:rPr lang="en-US" sz="3687" b="1" spc="73">
                  <a:solidFill>
                    <a:srgbClr val="FFFFFF"/>
                  </a:solidFill>
                  <a:latin typeface="Dumondi Condensed Bold"/>
                  <a:ea typeface="Dumondi Condensed Bold"/>
                  <a:cs typeface="Dumondi Condensed Bold"/>
                  <a:sym typeface="Dumondi Condensed Bold"/>
                </a:rPr>
                <a:t>9</a:t>
              </a:r>
            </a:p>
          </p:txBody>
        </p:sp>
        <p:sp>
          <p:nvSpPr>
            <p:cNvPr id="68" name="TextBox 68"/>
            <p:cNvSpPr txBox="1"/>
            <p:nvPr/>
          </p:nvSpPr>
          <p:spPr>
            <a:xfrm>
              <a:off x="10181462" y="302587"/>
              <a:ext cx="6779913" cy="849104"/>
            </a:xfrm>
            <a:prstGeom prst="rect">
              <a:avLst/>
            </a:prstGeom>
          </p:spPr>
          <p:txBody>
            <a:bodyPr lIns="0" tIns="0" rIns="0" bIns="0" rtlCol="0" anchor="t">
              <a:spAutoFit/>
            </a:bodyPr>
            <a:lstStyle/>
            <a:p>
              <a:pPr algn="l">
                <a:lnSpc>
                  <a:spcPts val="5335"/>
                </a:lnSpc>
                <a:spcBef>
                  <a:spcPct val="0"/>
                </a:spcBef>
              </a:pPr>
              <a:r>
                <a:rPr lang="en-US" sz="3810" b="1" spc="76" dirty="0">
                  <a:solidFill>
                    <a:srgbClr val="000000"/>
                  </a:solidFill>
                  <a:latin typeface="Dumondi Condensed Bold"/>
                  <a:ea typeface="Dumondi Condensed Bold"/>
                  <a:cs typeface="Dumondi Condensed Bold"/>
                  <a:sym typeface="Dumondi Condensed Bold"/>
                </a:rPr>
                <a:t>Conclusion</a:t>
              </a:r>
            </a:p>
          </p:txBody>
        </p:sp>
        <p:grpSp>
          <p:nvGrpSpPr>
            <p:cNvPr id="69" name="Group 69"/>
            <p:cNvGrpSpPr/>
            <p:nvPr/>
          </p:nvGrpSpPr>
          <p:grpSpPr>
            <a:xfrm>
              <a:off x="0" y="8929297"/>
              <a:ext cx="887639" cy="887639"/>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71" name="TextBox 71"/>
              <p:cNvSpPr txBox="1"/>
              <p:nvPr/>
            </p:nvSpPr>
            <p:spPr>
              <a:xfrm>
                <a:off x="76200" y="0"/>
                <a:ext cx="660400" cy="736600"/>
              </a:xfrm>
              <a:prstGeom prst="rect">
                <a:avLst/>
              </a:prstGeom>
            </p:spPr>
            <p:txBody>
              <a:bodyPr lIns="0" tIns="0" rIns="0" bIns="0" rtlCol="0" anchor="ctr"/>
              <a:lstStyle/>
              <a:p>
                <a:pPr algn="ctr">
                  <a:lnSpc>
                    <a:spcPts val="4339"/>
                  </a:lnSpc>
                </a:pPr>
                <a:endParaRPr/>
              </a:p>
            </p:txBody>
          </p:sp>
        </p:grpSp>
        <p:sp>
          <p:nvSpPr>
            <p:cNvPr id="72" name="TextBox 72"/>
            <p:cNvSpPr txBox="1"/>
            <p:nvPr/>
          </p:nvSpPr>
          <p:spPr>
            <a:xfrm>
              <a:off x="135975" y="8975711"/>
              <a:ext cx="615690" cy="845646"/>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10</a:t>
              </a:r>
            </a:p>
          </p:txBody>
        </p:sp>
      </p:grpSp>
      <p:sp>
        <p:nvSpPr>
          <p:cNvPr id="74" name="TextBox 72">
            <a:extLst>
              <a:ext uri="{FF2B5EF4-FFF2-40B4-BE49-F238E27FC236}">
                <a16:creationId xmlns:a16="http://schemas.microsoft.com/office/drawing/2014/main" id="{B292A9AE-458E-B198-333B-75E8848AAA66}"/>
              </a:ext>
            </a:extLst>
          </p:cNvPr>
          <p:cNvSpPr txBox="1"/>
          <p:nvPr/>
        </p:nvSpPr>
        <p:spPr>
          <a:xfrm>
            <a:off x="8815790" y="1871363"/>
            <a:ext cx="461768" cy="679673"/>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11</a:t>
            </a:r>
          </a:p>
        </p:txBody>
      </p:sp>
      <p:sp>
        <p:nvSpPr>
          <p:cNvPr id="81" name="TextBox 53">
            <a:extLst>
              <a:ext uri="{FF2B5EF4-FFF2-40B4-BE49-F238E27FC236}">
                <a16:creationId xmlns:a16="http://schemas.microsoft.com/office/drawing/2014/main" id="{A7B79A88-2C5A-3435-87C1-61A5C4F90FFF}"/>
              </a:ext>
            </a:extLst>
          </p:cNvPr>
          <p:cNvSpPr txBox="1"/>
          <p:nvPr/>
        </p:nvSpPr>
        <p:spPr>
          <a:xfrm>
            <a:off x="2616341" y="6074305"/>
            <a:ext cx="4919664" cy="66684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 Step To demonstrate Project</a:t>
            </a:r>
          </a:p>
        </p:txBody>
      </p:sp>
      <p:sp>
        <p:nvSpPr>
          <p:cNvPr id="83" name="TextBox 27">
            <a:extLst>
              <a:ext uri="{FF2B5EF4-FFF2-40B4-BE49-F238E27FC236}">
                <a16:creationId xmlns:a16="http://schemas.microsoft.com/office/drawing/2014/main" id="{AC742D98-F24D-34B8-DAE3-85040D797E6D}"/>
              </a:ext>
            </a:extLst>
          </p:cNvPr>
          <p:cNvSpPr txBox="1"/>
          <p:nvPr/>
        </p:nvSpPr>
        <p:spPr>
          <a:xfrm>
            <a:off x="2718347" y="1656688"/>
            <a:ext cx="4919664" cy="66684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Project Statement</a:t>
            </a:r>
          </a:p>
        </p:txBody>
      </p:sp>
      <p:sp>
        <p:nvSpPr>
          <p:cNvPr id="84" name="TextBox 27">
            <a:extLst>
              <a:ext uri="{FF2B5EF4-FFF2-40B4-BE49-F238E27FC236}">
                <a16:creationId xmlns:a16="http://schemas.microsoft.com/office/drawing/2014/main" id="{806DD378-E209-BF43-F235-53BC24059BB5}"/>
              </a:ext>
            </a:extLst>
          </p:cNvPr>
          <p:cNvSpPr txBox="1"/>
          <p:nvPr/>
        </p:nvSpPr>
        <p:spPr>
          <a:xfrm>
            <a:off x="2701519" y="2352913"/>
            <a:ext cx="4919664" cy="66684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Introduction to PowerBI</a:t>
            </a:r>
          </a:p>
        </p:txBody>
      </p:sp>
      <p:sp>
        <p:nvSpPr>
          <p:cNvPr id="85" name="TextBox 27">
            <a:extLst>
              <a:ext uri="{FF2B5EF4-FFF2-40B4-BE49-F238E27FC236}">
                <a16:creationId xmlns:a16="http://schemas.microsoft.com/office/drawing/2014/main" id="{5A570C3C-5A76-4378-9672-F0B23399DC3C}"/>
              </a:ext>
            </a:extLst>
          </p:cNvPr>
          <p:cNvSpPr txBox="1"/>
          <p:nvPr/>
        </p:nvSpPr>
        <p:spPr>
          <a:xfrm>
            <a:off x="2710795" y="3084504"/>
            <a:ext cx="4919664" cy="666849"/>
          </a:xfrm>
          <a:prstGeom prst="rect">
            <a:avLst/>
          </a:prstGeom>
        </p:spPr>
        <p:txBody>
          <a:bodyPr lIns="0" tIns="0" rIns="0" bIns="0" rtlCol="0" anchor="t">
            <a:spAutoFit/>
          </a:bodyPr>
          <a:lstStyle/>
          <a:p>
            <a:pPr algn="l">
              <a:lnSpc>
                <a:spcPts val="5161"/>
              </a:lnSpc>
              <a:spcBef>
                <a:spcPct val="0"/>
              </a:spcBef>
            </a:pPr>
            <a:r>
              <a:rPr lang="en-US" sz="3687" b="1" spc="73" dirty="0">
                <a:solidFill>
                  <a:srgbClr val="000000"/>
                </a:solidFill>
                <a:latin typeface="Dumondi Condensed Bold"/>
                <a:ea typeface="Dumondi Condensed Bold"/>
                <a:cs typeface="Dumondi Condensed Bold"/>
                <a:sym typeface="Dumondi Condensed Bold"/>
              </a:rPr>
              <a:t>Financial Forecasting</a:t>
            </a:r>
          </a:p>
        </p:txBody>
      </p:sp>
      <p:sp>
        <p:nvSpPr>
          <p:cNvPr id="86" name="TextBox 72">
            <a:extLst>
              <a:ext uri="{FF2B5EF4-FFF2-40B4-BE49-F238E27FC236}">
                <a16:creationId xmlns:a16="http://schemas.microsoft.com/office/drawing/2014/main" id="{E18307CD-9FAE-5B7C-8C22-1521854488E7}"/>
              </a:ext>
            </a:extLst>
          </p:cNvPr>
          <p:cNvSpPr txBox="1"/>
          <p:nvPr/>
        </p:nvSpPr>
        <p:spPr>
          <a:xfrm>
            <a:off x="8843756" y="2885846"/>
            <a:ext cx="461768" cy="679673"/>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a:t>
            </a:r>
          </a:p>
        </p:txBody>
      </p:sp>
      <p:sp>
        <p:nvSpPr>
          <p:cNvPr id="88" name="TextBox 72">
            <a:extLst>
              <a:ext uri="{FF2B5EF4-FFF2-40B4-BE49-F238E27FC236}">
                <a16:creationId xmlns:a16="http://schemas.microsoft.com/office/drawing/2014/main" id="{35CE944C-AAE6-C62F-43B3-24C9F26F25E3}"/>
              </a:ext>
            </a:extLst>
          </p:cNvPr>
          <p:cNvSpPr txBox="1"/>
          <p:nvPr/>
        </p:nvSpPr>
        <p:spPr>
          <a:xfrm>
            <a:off x="8845946" y="3925863"/>
            <a:ext cx="461768" cy="679673"/>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13</a:t>
            </a:r>
          </a:p>
        </p:txBody>
      </p:sp>
      <p:sp>
        <p:nvSpPr>
          <p:cNvPr id="89" name="TextBox 72">
            <a:extLst>
              <a:ext uri="{FF2B5EF4-FFF2-40B4-BE49-F238E27FC236}">
                <a16:creationId xmlns:a16="http://schemas.microsoft.com/office/drawing/2014/main" id="{7092664A-C57C-A93C-D158-3E9C317CE7A3}"/>
              </a:ext>
            </a:extLst>
          </p:cNvPr>
          <p:cNvSpPr txBox="1"/>
          <p:nvPr/>
        </p:nvSpPr>
        <p:spPr>
          <a:xfrm>
            <a:off x="8864228" y="5018880"/>
            <a:ext cx="461768" cy="679673"/>
          </a:xfrm>
          <a:prstGeom prst="rect">
            <a:avLst/>
          </a:prstGeom>
        </p:spPr>
        <p:txBody>
          <a:bodyPr lIns="0" tIns="0" rIns="0" bIns="0" rtlCol="0" anchor="t">
            <a:spAutoFit/>
          </a:bodyPr>
          <a:lstStyle/>
          <a:p>
            <a:pPr algn="ctr">
              <a:lnSpc>
                <a:spcPts val="5335"/>
              </a:lnSpc>
              <a:spcBef>
                <a:spcPct val="0"/>
              </a:spcBef>
            </a:pPr>
            <a:r>
              <a:rPr lang="en-US" sz="3810" b="1" spc="76" dirty="0">
                <a:solidFill>
                  <a:srgbClr val="FFFFFF"/>
                </a:solidFill>
                <a:latin typeface="Dumondi Condensed Bold"/>
                <a:ea typeface="Dumondi Condensed Bold"/>
                <a:cs typeface="Dumondi Condensed Bold"/>
                <a:sym typeface="Dumondi Condensed Bold"/>
              </a:rPr>
              <a:t>14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79349" y="1645226"/>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043385" y="-1368934"/>
            <a:ext cx="4144169" cy="414416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81816" y="703151"/>
            <a:ext cx="16313792" cy="7966236"/>
            <a:chOff x="0" y="0"/>
            <a:chExt cx="18758712" cy="9160122"/>
          </a:xfrm>
        </p:grpSpPr>
        <p:sp>
          <p:nvSpPr>
            <p:cNvPr id="9" name="Freeform 9"/>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txBody>
            <a:bodyPr/>
            <a:lstStyle/>
            <a:p>
              <a:endParaRPr lang="en-AE"/>
            </a:p>
          </p:txBody>
        </p:sp>
        <p:sp>
          <p:nvSpPr>
            <p:cNvPr id="10" name="Freeform 10"/>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p:cNvGrpSpPr/>
          <p:nvPr/>
        </p:nvGrpSpPr>
        <p:grpSpPr>
          <a:xfrm>
            <a:off x="14588821" y="13415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1" name="TextBox 21"/>
          <p:cNvSpPr txBox="1"/>
          <p:nvPr/>
        </p:nvSpPr>
        <p:spPr>
          <a:xfrm>
            <a:off x="4803338" y="902095"/>
            <a:ext cx="9695704" cy="1199944"/>
          </a:xfrm>
          <a:prstGeom prst="rect">
            <a:avLst/>
          </a:prstGeom>
        </p:spPr>
        <p:txBody>
          <a:bodyPr wrap="square" lIns="0" tIns="0" rIns="0" bIns="0" rtlCol="0" anchor="t">
            <a:spAutoFit/>
          </a:bodyPr>
          <a:lstStyle/>
          <a:p>
            <a:pPr algn="ctr">
              <a:lnSpc>
                <a:spcPts val="10292"/>
              </a:lnSpc>
              <a:spcBef>
                <a:spcPct val="0"/>
              </a:spcBef>
            </a:pPr>
            <a:r>
              <a:rPr lang="en-US" sz="7351" b="1" dirty="0">
                <a:solidFill>
                  <a:srgbClr val="000000"/>
                </a:solidFill>
                <a:latin typeface="Asap Condensed Bold"/>
                <a:ea typeface="Asap Condensed Bold"/>
                <a:cs typeface="Asap Condensed Bold"/>
                <a:sym typeface="Asap Condensed Bold"/>
              </a:rPr>
              <a:t>PROJECT STATEMENT</a:t>
            </a:r>
          </a:p>
        </p:txBody>
      </p:sp>
      <p:pic>
        <p:nvPicPr>
          <p:cNvPr id="23" name="Picture 23"/>
          <p:cNvPicPr>
            <a:picLocks noChangeAspect="1"/>
          </p:cNvPicPr>
          <p:nvPr/>
        </p:nvPicPr>
        <p:blipFill>
          <a:blip r:embed="rId2"/>
          <a:srcRect/>
          <a:stretch>
            <a:fillRect/>
          </a:stretch>
        </p:blipFill>
        <p:spPr>
          <a:xfrm>
            <a:off x="-3097113" y="6603566"/>
            <a:ext cx="5724606" cy="5259821"/>
          </a:xfrm>
          <a:prstGeom prst="rect">
            <a:avLst/>
          </a:prstGeom>
        </p:spPr>
      </p:pic>
      <p:grpSp>
        <p:nvGrpSpPr>
          <p:cNvPr id="24" name="Group 24"/>
          <p:cNvGrpSpPr/>
          <p:nvPr/>
        </p:nvGrpSpPr>
        <p:grpSpPr>
          <a:xfrm>
            <a:off x="15743414" y="5182637"/>
            <a:ext cx="1023862" cy="102386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10106257">
            <a:off x="3546310" y="302040"/>
            <a:ext cx="802223" cy="80222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5166117" y="7639523"/>
            <a:ext cx="3629641" cy="362964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558113" y="2641131"/>
            <a:ext cx="12234087" cy="3600986"/>
          </a:xfrm>
          <a:prstGeom prst="rect">
            <a:avLst/>
          </a:prstGeom>
        </p:spPr>
        <p:txBody>
          <a:bodyPr wrap="square" lIns="0" tIns="0" rIns="0" bIns="0" rtlCol="0" anchor="t">
            <a:spAutoFit/>
          </a:bodyPr>
          <a:lstStyle/>
          <a:p>
            <a:pPr algn="l">
              <a:lnSpc>
                <a:spcPts val="3984"/>
              </a:lnSpc>
            </a:pPr>
            <a:r>
              <a:rPr lang="en-IN" sz="3600" dirty="0">
                <a:effectLst/>
                <a:latin typeface="Times New Roman" panose="02020603050405020304" pitchFamily="18" charset="0"/>
                <a:ea typeface="Calibri" panose="020F0502020204030204" pitchFamily="34" charset="0"/>
                <a:cs typeface="Times New Roman" panose="02020603050405020304" pitchFamily="18" charset="0"/>
              </a:rPr>
              <a:t>Forecasting is a prediction with the same level of granularity as the data point used. After importing the dataset, temporal analysis via the built-in option involves using a line chart because it is essential to have a continuous temporal reference on the x-axis. On the y-axis, you will insert the aggregated measure, relative to the data point’s granularity level, for which we want to calculate the forecast.</a:t>
            </a:r>
            <a:endParaRPr lang="en-US" sz="3494" spc="76" dirty="0">
              <a:latin typeface="Dumondi Condensed"/>
              <a:ea typeface="Dumondi Condensed"/>
              <a:cs typeface="Dumondi Condensed"/>
              <a:sym typeface="Dumondi Condensed"/>
            </a:endParaRPr>
          </a:p>
        </p:txBody>
      </p:sp>
      <p:grpSp>
        <p:nvGrpSpPr>
          <p:cNvPr id="41" name="Group 24">
            <a:extLst>
              <a:ext uri="{FF2B5EF4-FFF2-40B4-BE49-F238E27FC236}">
                <a16:creationId xmlns:a16="http://schemas.microsoft.com/office/drawing/2014/main" id="{4795B864-8A8E-108B-CBC1-5BF91C14DB5A}"/>
              </a:ext>
            </a:extLst>
          </p:cNvPr>
          <p:cNvGrpSpPr/>
          <p:nvPr/>
        </p:nvGrpSpPr>
        <p:grpSpPr>
          <a:xfrm>
            <a:off x="15072939" y="2655387"/>
            <a:ext cx="1023862" cy="1023862"/>
            <a:chOff x="0" y="0"/>
            <a:chExt cx="812800" cy="812800"/>
          </a:xfrm>
        </p:grpSpPr>
        <p:sp>
          <p:nvSpPr>
            <p:cNvPr id="42" name="Freeform 25">
              <a:extLst>
                <a:ext uri="{FF2B5EF4-FFF2-40B4-BE49-F238E27FC236}">
                  <a16:creationId xmlns:a16="http://schemas.microsoft.com/office/drawing/2014/main" id="{0312FBB1-5A06-3083-D2C8-2F8E5169371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43" name="TextBox 26">
              <a:extLst>
                <a:ext uri="{FF2B5EF4-FFF2-40B4-BE49-F238E27FC236}">
                  <a16:creationId xmlns:a16="http://schemas.microsoft.com/office/drawing/2014/main" id="{C56480F1-6BB4-35F4-C6E0-B74DBF7871F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4" name="Group 27">
            <a:extLst>
              <a:ext uri="{FF2B5EF4-FFF2-40B4-BE49-F238E27FC236}">
                <a16:creationId xmlns:a16="http://schemas.microsoft.com/office/drawing/2014/main" id="{44F83FB9-CA2C-73F1-8A3A-B72EE5D7DC58}"/>
              </a:ext>
            </a:extLst>
          </p:cNvPr>
          <p:cNvGrpSpPr/>
          <p:nvPr/>
        </p:nvGrpSpPr>
        <p:grpSpPr>
          <a:xfrm rot="-10106257">
            <a:off x="3546310" y="8179517"/>
            <a:ext cx="802223" cy="802223"/>
            <a:chOff x="0" y="0"/>
            <a:chExt cx="812800" cy="812800"/>
          </a:xfrm>
        </p:grpSpPr>
        <p:sp>
          <p:nvSpPr>
            <p:cNvPr id="45" name="Freeform 28">
              <a:extLst>
                <a:ext uri="{FF2B5EF4-FFF2-40B4-BE49-F238E27FC236}">
                  <a16:creationId xmlns:a16="http://schemas.microsoft.com/office/drawing/2014/main" id="{574AFCAC-BABD-0C1C-4C6B-082C4539BE7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6" name="TextBox 29">
              <a:extLst>
                <a:ext uri="{FF2B5EF4-FFF2-40B4-BE49-F238E27FC236}">
                  <a16:creationId xmlns:a16="http://schemas.microsoft.com/office/drawing/2014/main" id="{3E29E025-2F38-F645-3BCD-C5856BD77BC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D21E-830C-E1F1-58A7-9B4C22D41A0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26ECE76-4042-B992-A0F4-5FA8BBECB14E}"/>
              </a:ext>
            </a:extLst>
          </p:cNvPr>
          <p:cNvGrpSpPr/>
          <p:nvPr/>
        </p:nvGrpSpPr>
        <p:grpSpPr>
          <a:xfrm>
            <a:off x="17065979" y="2661221"/>
            <a:ext cx="2241710" cy="2241710"/>
            <a:chOff x="0" y="0"/>
            <a:chExt cx="812800" cy="812800"/>
          </a:xfrm>
        </p:grpSpPr>
        <p:sp>
          <p:nvSpPr>
            <p:cNvPr id="3" name="Freeform 3">
              <a:extLst>
                <a:ext uri="{FF2B5EF4-FFF2-40B4-BE49-F238E27FC236}">
                  <a16:creationId xmlns:a16="http://schemas.microsoft.com/office/drawing/2014/main" id="{EA7E376B-B259-2EBF-058B-1033B6DDF4C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a:extLst>
                <a:ext uri="{FF2B5EF4-FFF2-40B4-BE49-F238E27FC236}">
                  <a16:creationId xmlns:a16="http://schemas.microsoft.com/office/drawing/2014/main" id="{CD882898-8B78-199D-0C7E-5A3FB2FC227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57463733-123F-1FEF-CC19-7FACE1D3CE91}"/>
              </a:ext>
            </a:extLst>
          </p:cNvPr>
          <p:cNvGrpSpPr/>
          <p:nvPr/>
        </p:nvGrpSpPr>
        <p:grpSpPr>
          <a:xfrm rot="-10106257">
            <a:off x="-1043385" y="-1368934"/>
            <a:ext cx="4144169" cy="4144169"/>
            <a:chOff x="0" y="0"/>
            <a:chExt cx="812800" cy="812800"/>
          </a:xfrm>
        </p:grpSpPr>
        <p:sp>
          <p:nvSpPr>
            <p:cNvPr id="6" name="Freeform 6">
              <a:extLst>
                <a:ext uri="{FF2B5EF4-FFF2-40B4-BE49-F238E27FC236}">
                  <a16:creationId xmlns:a16="http://schemas.microsoft.com/office/drawing/2014/main" id="{8EE725BC-C633-017B-7993-83543CEAC6E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a:extLst>
                <a:ext uri="{FF2B5EF4-FFF2-40B4-BE49-F238E27FC236}">
                  <a16:creationId xmlns:a16="http://schemas.microsoft.com/office/drawing/2014/main" id="{A1DE0B00-1690-8D04-E780-AFAF713DCCF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97889EAE-4EC5-C391-4F03-762F859849D4}"/>
              </a:ext>
            </a:extLst>
          </p:cNvPr>
          <p:cNvGrpSpPr/>
          <p:nvPr/>
        </p:nvGrpSpPr>
        <p:grpSpPr>
          <a:xfrm>
            <a:off x="881816" y="703151"/>
            <a:ext cx="16313792" cy="7966236"/>
            <a:chOff x="0" y="0"/>
            <a:chExt cx="18758712" cy="9160122"/>
          </a:xfrm>
        </p:grpSpPr>
        <p:sp>
          <p:nvSpPr>
            <p:cNvPr id="9" name="Freeform 9">
              <a:extLst>
                <a:ext uri="{FF2B5EF4-FFF2-40B4-BE49-F238E27FC236}">
                  <a16:creationId xmlns:a16="http://schemas.microsoft.com/office/drawing/2014/main" id="{ECEB22C3-A8DD-6383-AC6E-D0F2B6E9C8FC}"/>
                </a:ext>
              </a:extLst>
            </p:cNvPr>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txBody>
            <a:bodyPr/>
            <a:lstStyle/>
            <a:p>
              <a:endParaRPr lang="en-AE"/>
            </a:p>
          </p:txBody>
        </p:sp>
        <p:sp>
          <p:nvSpPr>
            <p:cNvPr id="10" name="Freeform 10">
              <a:extLst>
                <a:ext uri="{FF2B5EF4-FFF2-40B4-BE49-F238E27FC236}">
                  <a16:creationId xmlns:a16="http://schemas.microsoft.com/office/drawing/2014/main" id="{25055AE9-392E-6A2F-9159-87CC2D7F84AC}"/>
                </a:ext>
              </a:extLst>
            </p:cNvPr>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a:extLst>
              <a:ext uri="{FF2B5EF4-FFF2-40B4-BE49-F238E27FC236}">
                <a16:creationId xmlns:a16="http://schemas.microsoft.com/office/drawing/2014/main" id="{4FA4946A-1525-3262-4E91-E467D322E74F}"/>
              </a:ext>
            </a:extLst>
          </p:cNvPr>
          <p:cNvGrpSpPr/>
          <p:nvPr/>
        </p:nvGrpSpPr>
        <p:grpSpPr>
          <a:xfrm>
            <a:off x="14588821" y="1341534"/>
            <a:ext cx="1154593" cy="321067"/>
            <a:chOff x="0" y="0"/>
            <a:chExt cx="1539457" cy="428090"/>
          </a:xfrm>
        </p:grpSpPr>
        <p:grpSp>
          <p:nvGrpSpPr>
            <p:cNvPr id="12" name="Group 12">
              <a:extLst>
                <a:ext uri="{FF2B5EF4-FFF2-40B4-BE49-F238E27FC236}">
                  <a16:creationId xmlns:a16="http://schemas.microsoft.com/office/drawing/2014/main" id="{E982BDE8-4E38-C4B7-A1E3-5DB8CECEC1B7}"/>
                </a:ext>
              </a:extLst>
            </p:cNvPr>
            <p:cNvGrpSpPr/>
            <p:nvPr/>
          </p:nvGrpSpPr>
          <p:grpSpPr>
            <a:xfrm>
              <a:off x="0" y="0"/>
              <a:ext cx="428090" cy="428090"/>
              <a:chOff x="0" y="0"/>
              <a:chExt cx="812800" cy="812800"/>
            </a:xfrm>
          </p:grpSpPr>
          <p:sp>
            <p:nvSpPr>
              <p:cNvPr id="13" name="Freeform 13">
                <a:extLst>
                  <a:ext uri="{FF2B5EF4-FFF2-40B4-BE49-F238E27FC236}">
                    <a16:creationId xmlns:a16="http://schemas.microsoft.com/office/drawing/2014/main" id="{B59AEC32-1C3A-0C42-74A8-CE383EBDC6A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a:extLst>
                  <a:ext uri="{FF2B5EF4-FFF2-40B4-BE49-F238E27FC236}">
                    <a16:creationId xmlns:a16="http://schemas.microsoft.com/office/drawing/2014/main" id="{1730BAAA-4803-3890-BA6F-70F6F6E84728}"/>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2945B6D6-D4DE-8BAE-B6BB-06EFE5B872B8}"/>
                </a:ext>
              </a:extLst>
            </p:cNvPr>
            <p:cNvGrpSpPr/>
            <p:nvPr/>
          </p:nvGrpSpPr>
          <p:grpSpPr>
            <a:xfrm>
              <a:off x="556206" y="0"/>
              <a:ext cx="428090" cy="428090"/>
              <a:chOff x="0" y="0"/>
              <a:chExt cx="812800" cy="812800"/>
            </a:xfrm>
          </p:grpSpPr>
          <p:sp>
            <p:nvSpPr>
              <p:cNvPr id="16" name="Freeform 16">
                <a:extLst>
                  <a:ext uri="{FF2B5EF4-FFF2-40B4-BE49-F238E27FC236}">
                    <a16:creationId xmlns:a16="http://schemas.microsoft.com/office/drawing/2014/main" id="{597D72F0-DD17-EEB6-334E-0D6DBF3A8D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a:extLst>
                  <a:ext uri="{FF2B5EF4-FFF2-40B4-BE49-F238E27FC236}">
                    <a16:creationId xmlns:a16="http://schemas.microsoft.com/office/drawing/2014/main" id="{F6E74C59-D7E6-5DF9-34BA-E3501CA81802}"/>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E60ACCA0-7093-7690-CDCE-F7EE0A3CCBAD}"/>
                </a:ext>
              </a:extLst>
            </p:cNvPr>
            <p:cNvGrpSpPr/>
            <p:nvPr/>
          </p:nvGrpSpPr>
          <p:grpSpPr>
            <a:xfrm>
              <a:off x="1111367" y="0"/>
              <a:ext cx="428090" cy="428090"/>
              <a:chOff x="0" y="0"/>
              <a:chExt cx="812800" cy="812800"/>
            </a:xfrm>
          </p:grpSpPr>
          <p:sp>
            <p:nvSpPr>
              <p:cNvPr id="19" name="Freeform 19">
                <a:extLst>
                  <a:ext uri="{FF2B5EF4-FFF2-40B4-BE49-F238E27FC236}">
                    <a16:creationId xmlns:a16="http://schemas.microsoft.com/office/drawing/2014/main" id="{C4506D50-2165-0802-EE87-F74B8419D15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a:extLst>
                  <a:ext uri="{FF2B5EF4-FFF2-40B4-BE49-F238E27FC236}">
                    <a16:creationId xmlns:a16="http://schemas.microsoft.com/office/drawing/2014/main" id="{2FB14B45-DA25-8D58-ECB0-D81393AD189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1" name="TextBox 21">
            <a:extLst>
              <a:ext uri="{FF2B5EF4-FFF2-40B4-BE49-F238E27FC236}">
                <a16:creationId xmlns:a16="http://schemas.microsoft.com/office/drawing/2014/main" id="{4E47F0B7-B8FD-098B-E1BF-ACD286E8CDD2}"/>
              </a:ext>
            </a:extLst>
          </p:cNvPr>
          <p:cNvSpPr txBox="1"/>
          <p:nvPr/>
        </p:nvSpPr>
        <p:spPr>
          <a:xfrm>
            <a:off x="5468354" y="876300"/>
            <a:ext cx="7351292" cy="1266123"/>
          </a:xfrm>
          <a:prstGeom prst="rect">
            <a:avLst/>
          </a:prstGeom>
        </p:spPr>
        <p:txBody>
          <a:bodyPr lIns="0" tIns="0" rIns="0" bIns="0" rtlCol="0" anchor="t">
            <a:spAutoFit/>
          </a:bodyPr>
          <a:lstStyle/>
          <a:p>
            <a:pPr algn="ctr">
              <a:lnSpc>
                <a:spcPts val="10292"/>
              </a:lnSpc>
              <a:spcBef>
                <a:spcPct val="0"/>
              </a:spcBef>
            </a:pPr>
            <a:r>
              <a:rPr lang="en-US" sz="7351" b="1">
                <a:solidFill>
                  <a:srgbClr val="000000"/>
                </a:solidFill>
                <a:latin typeface="Asap Condensed Bold"/>
                <a:ea typeface="Asap Condensed Bold"/>
                <a:cs typeface="Asap Condensed Bold"/>
                <a:sym typeface="Asap Condensed Bold"/>
              </a:rPr>
              <a:t>INTRODUCTION</a:t>
            </a:r>
          </a:p>
        </p:txBody>
      </p:sp>
      <p:sp>
        <p:nvSpPr>
          <p:cNvPr id="22" name="TextBox 22">
            <a:extLst>
              <a:ext uri="{FF2B5EF4-FFF2-40B4-BE49-F238E27FC236}">
                <a16:creationId xmlns:a16="http://schemas.microsoft.com/office/drawing/2014/main" id="{E941C6A7-F9D9-7999-0B74-AD9D68F2AAB1}"/>
              </a:ext>
            </a:extLst>
          </p:cNvPr>
          <p:cNvSpPr txBox="1"/>
          <p:nvPr/>
        </p:nvSpPr>
        <p:spPr>
          <a:xfrm>
            <a:off x="1507084" y="3789454"/>
            <a:ext cx="9606440" cy="1545038"/>
          </a:xfrm>
          <a:prstGeom prst="rect">
            <a:avLst/>
          </a:prstGeom>
        </p:spPr>
        <p:txBody>
          <a:bodyPr wrap="square" lIns="0" tIns="0" rIns="0" bIns="0" rtlCol="0" anchor="t">
            <a:spAutoFit/>
          </a:bodyPr>
          <a:lstStyle/>
          <a:p>
            <a:pPr marL="377279" lvl="1">
              <a:lnSpc>
                <a:spcPts val="3984"/>
              </a:lnSpc>
            </a:pPr>
            <a:r>
              <a:rPr lang="en-US" sz="3600" b="1" dirty="0">
                <a:latin typeface="29LT Adir Bold" panose="020B0604020202020204" charset="-78"/>
                <a:ea typeface="29LT Adir Bold"/>
                <a:cs typeface="29LT Adir Bold" panose="020B0604020202020204" charset="-78"/>
                <a:sym typeface="29LT Adir Bold"/>
              </a:rPr>
              <a:t>Overview of Power BI :</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A Microsoft tool for visualizing data and sharing insights.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Offers interactive dashboards and easy data transformation.</a:t>
            </a:r>
          </a:p>
        </p:txBody>
      </p:sp>
      <p:pic>
        <p:nvPicPr>
          <p:cNvPr id="23" name="Picture 23">
            <a:extLst>
              <a:ext uri="{FF2B5EF4-FFF2-40B4-BE49-F238E27FC236}">
                <a16:creationId xmlns:a16="http://schemas.microsoft.com/office/drawing/2014/main" id="{5C0885CB-9CBE-35DE-773D-B53C84419BF8}"/>
              </a:ext>
            </a:extLst>
          </p:cNvPr>
          <p:cNvPicPr>
            <a:picLocks noChangeAspect="1"/>
          </p:cNvPicPr>
          <p:nvPr/>
        </p:nvPicPr>
        <p:blipFill>
          <a:blip r:embed="rId2"/>
          <a:srcRect/>
          <a:stretch>
            <a:fillRect/>
          </a:stretch>
        </p:blipFill>
        <p:spPr>
          <a:xfrm>
            <a:off x="-3097113" y="6603566"/>
            <a:ext cx="5724606" cy="5259821"/>
          </a:xfrm>
          <a:prstGeom prst="rect">
            <a:avLst/>
          </a:prstGeom>
        </p:spPr>
      </p:pic>
      <p:grpSp>
        <p:nvGrpSpPr>
          <p:cNvPr id="24" name="Group 24">
            <a:extLst>
              <a:ext uri="{FF2B5EF4-FFF2-40B4-BE49-F238E27FC236}">
                <a16:creationId xmlns:a16="http://schemas.microsoft.com/office/drawing/2014/main" id="{53AD328A-2DFF-456D-B4B7-D631391308D1}"/>
              </a:ext>
            </a:extLst>
          </p:cNvPr>
          <p:cNvGrpSpPr/>
          <p:nvPr/>
        </p:nvGrpSpPr>
        <p:grpSpPr>
          <a:xfrm>
            <a:off x="16980938" y="6163223"/>
            <a:ext cx="1023862" cy="1023862"/>
            <a:chOff x="0" y="0"/>
            <a:chExt cx="812800" cy="812800"/>
          </a:xfrm>
        </p:grpSpPr>
        <p:sp>
          <p:nvSpPr>
            <p:cNvPr id="25" name="Freeform 25">
              <a:extLst>
                <a:ext uri="{FF2B5EF4-FFF2-40B4-BE49-F238E27FC236}">
                  <a16:creationId xmlns:a16="http://schemas.microsoft.com/office/drawing/2014/main" id="{D2DDEF76-3B33-13D4-54DA-6FDB1BF98A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6" name="TextBox 26">
              <a:extLst>
                <a:ext uri="{FF2B5EF4-FFF2-40B4-BE49-F238E27FC236}">
                  <a16:creationId xmlns:a16="http://schemas.microsoft.com/office/drawing/2014/main" id="{B8CC399C-FD15-9EEE-A423-0505EC3C3CE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3E724490-933F-3EA1-C8E0-16A608945ABC}"/>
              </a:ext>
            </a:extLst>
          </p:cNvPr>
          <p:cNvGrpSpPr/>
          <p:nvPr/>
        </p:nvGrpSpPr>
        <p:grpSpPr>
          <a:xfrm rot="-10106257">
            <a:off x="3546310" y="302040"/>
            <a:ext cx="802223" cy="802223"/>
            <a:chOff x="0" y="0"/>
            <a:chExt cx="812800" cy="812800"/>
          </a:xfrm>
        </p:grpSpPr>
        <p:sp>
          <p:nvSpPr>
            <p:cNvPr id="28" name="Freeform 28">
              <a:extLst>
                <a:ext uri="{FF2B5EF4-FFF2-40B4-BE49-F238E27FC236}">
                  <a16:creationId xmlns:a16="http://schemas.microsoft.com/office/drawing/2014/main" id="{141E9F8E-BB6E-8DF4-FB71-0FE9498DBA8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9" name="TextBox 29">
              <a:extLst>
                <a:ext uri="{FF2B5EF4-FFF2-40B4-BE49-F238E27FC236}">
                  <a16:creationId xmlns:a16="http://schemas.microsoft.com/office/drawing/2014/main" id="{31124FC0-5164-69B9-E14E-6F891ABA545C}"/>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7AC50478-8A86-E040-4F65-834FCEACB49A}"/>
              </a:ext>
            </a:extLst>
          </p:cNvPr>
          <p:cNvGrpSpPr/>
          <p:nvPr/>
        </p:nvGrpSpPr>
        <p:grpSpPr>
          <a:xfrm>
            <a:off x="15166117" y="7639523"/>
            <a:ext cx="3629641" cy="3629641"/>
            <a:chOff x="0" y="0"/>
            <a:chExt cx="812800" cy="812800"/>
          </a:xfrm>
        </p:grpSpPr>
        <p:sp>
          <p:nvSpPr>
            <p:cNvPr id="31" name="Freeform 31">
              <a:extLst>
                <a:ext uri="{FF2B5EF4-FFF2-40B4-BE49-F238E27FC236}">
                  <a16:creationId xmlns:a16="http://schemas.microsoft.com/office/drawing/2014/main" id="{CF0C40E4-1341-3DBA-5B76-C23E2E9436B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2" name="TextBox 32">
              <a:extLst>
                <a:ext uri="{FF2B5EF4-FFF2-40B4-BE49-F238E27FC236}">
                  <a16:creationId xmlns:a16="http://schemas.microsoft.com/office/drawing/2014/main" id="{777F16C2-14B1-C905-9BB1-FCA6EC38EB5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92D17F1E-AFDE-3E6C-7118-2B03346C4CE7}"/>
              </a:ext>
            </a:extLst>
          </p:cNvPr>
          <p:cNvSpPr txBox="1"/>
          <p:nvPr/>
        </p:nvSpPr>
        <p:spPr>
          <a:xfrm>
            <a:off x="1666670" y="2502467"/>
            <a:ext cx="14954660" cy="1154162"/>
          </a:xfrm>
          <a:prstGeom prst="rect">
            <a:avLst/>
          </a:prstGeom>
        </p:spPr>
        <p:txBody>
          <a:bodyPr wrap="square" lIns="0" tIns="0" rIns="0" bIns="0" rtlCol="0" anchor="t">
            <a:spAutoFit/>
          </a:bodyPr>
          <a:lstStyle/>
          <a:p>
            <a:pPr algn="ctr">
              <a:lnSpc>
                <a:spcPts val="4522"/>
              </a:lnSpc>
              <a:spcBef>
                <a:spcPct val="0"/>
              </a:spcBef>
            </a:pPr>
            <a:r>
              <a:rPr lang="en-US" sz="3600" b="1" dirty="0">
                <a:latin typeface="29LT Adir Bold" panose="020B0604020202020204" charset="-78"/>
                <a:cs typeface="29LT Adir Bold" panose="020B0604020202020204" charset="-78"/>
              </a:rPr>
              <a:t>Definition</a:t>
            </a:r>
            <a:r>
              <a:rPr lang="en-US" sz="3600" dirty="0">
                <a:latin typeface="29LT Adir Bold" panose="020B0604020202020204" charset="-78"/>
                <a:cs typeface="29LT Adir Bold" panose="020B0604020202020204" charset="-78"/>
              </a:rPr>
              <a:t>: </a:t>
            </a:r>
            <a:r>
              <a:rPr lang="en-US" sz="3600" b="0" i="0" u="none" strike="noStrike" baseline="0" dirty="0">
                <a:latin typeface="Dumondi Condensed" panose="020B0604020202020204" charset="-34"/>
                <a:cs typeface="Dumondi Condensed" panose="020B0604020202020204" charset="-34"/>
              </a:rPr>
              <a:t>Power BI is a Business Intelligence tool used to clean the data, analyze the data and convert the </a:t>
            </a:r>
            <a:r>
              <a:rPr lang="en-IN" sz="3600" b="0" i="0" u="none" strike="noStrike" baseline="0" dirty="0">
                <a:latin typeface="Dumondi Condensed" panose="020B0604020202020204" charset="-34"/>
                <a:cs typeface="Dumondi Condensed" panose="020B0604020202020204" charset="-34"/>
              </a:rPr>
              <a:t>data into visual format.</a:t>
            </a:r>
          </a:p>
        </p:txBody>
      </p:sp>
      <p:sp>
        <p:nvSpPr>
          <p:cNvPr id="34" name="TextBox 34">
            <a:extLst>
              <a:ext uri="{FF2B5EF4-FFF2-40B4-BE49-F238E27FC236}">
                <a16:creationId xmlns:a16="http://schemas.microsoft.com/office/drawing/2014/main" id="{888BC560-FED4-3F2A-CB92-94EAB5B7F761}"/>
              </a:ext>
            </a:extLst>
          </p:cNvPr>
          <p:cNvSpPr txBox="1"/>
          <p:nvPr/>
        </p:nvSpPr>
        <p:spPr>
          <a:xfrm>
            <a:off x="1507084" y="5488825"/>
            <a:ext cx="6247117" cy="565647"/>
          </a:xfrm>
          <a:prstGeom prst="rect">
            <a:avLst/>
          </a:prstGeom>
        </p:spPr>
        <p:txBody>
          <a:bodyPr lIns="0" tIns="0" rIns="0" bIns="0" rtlCol="0" anchor="t">
            <a:spAutoFit/>
          </a:bodyPr>
          <a:lstStyle/>
          <a:p>
            <a:pPr algn="ctr">
              <a:lnSpc>
                <a:spcPts val="4522"/>
              </a:lnSpc>
              <a:spcBef>
                <a:spcPct val="0"/>
              </a:spcBef>
            </a:pPr>
            <a:r>
              <a:rPr lang="en-US" sz="3230" b="1" dirty="0">
                <a:solidFill>
                  <a:srgbClr val="000000"/>
                </a:solidFill>
                <a:latin typeface="29LT Adir Bold"/>
                <a:ea typeface="29LT Adir Bold"/>
                <a:cs typeface="29LT Adir Bold"/>
                <a:sym typeface="29LT Adir Bold"/>
              </a:rPr>
              <a:t>Significance in Financial Visualization :</a:t>
            </a:r>
          </a:p>
        </p:txBody>
      </p:sp>
      <p:sp>
        <p:nvSpPr>
          <p:cNvPr id="35" name="TextBox 35">
            <a:extLst>
              <a:ext uri="{FF2B5EF4-FFF2-40B4-BE49-F238E27FC236}">
                <a16:creationId xmlns:a16="http://schemas.microsoft.com/office/drawing/2014/main" id="{30B4B86E-FBB8-851D-90C6-2381E17CF2B1}"/>
              </a:ext>
            </a:extLst>
          </p:cNvPr>
          <p:cNvSpPr txBox="1"/>
          <p:nvPr/>
        </p:nvSpPr>
        <p:spPr>
          <a:xfrm>
            <a:off x="2673707" y="6202533"/>
            <a:ext cx="10924756" cy="502881"/>
          </a:xfrm>
          <a:prstGeom prst="rect">
            <a:avLst/>
          </a:prstGeom>
        </p:spPr>
        <p:txBody>
          <a:bodyPr lIns="0" tIns="0" rIns="0" bIns="0" rtlCol="0" anchor="t">
            <a:spAutoFit/>
          </a:bodyPr>
          <a:lstStyle/>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Tracks KPIs, identifies trends, and drives decisions.</a:t>
            </a:r>
          </a:p>
        </p:txBody>
      </p:sp>
      <p:sp>
        <p:nvSpPr>
          <p:cNvPr id="36" name="TextBox 36">
            <a:extLst>
              <a:ext uri="{FF2B5EF4-FFF2-40B4-BE49-F238E27FC236}">
                <a16:creationId xmlns:a16="http://schemas.microsoft.com/office/drawing/2014/main" id="{C609B8B7-2061-BFA8-C911-79427169DEB0}"/>
              </a:ext>
            </a:extLst>
          </p:cNvPr>
          <p:cNvSpPr txBox="1"/>
          <p:nvPr/>
        </p:nvSpPr>
        <p:spPr>
          <a:xfrm>
            <a:off x="1419297" y="6736973"/>
            <a:ext cx="6247117" cy="565647"/>
          </a:xfrm>
          <a:prstGeom prst="rect">
            <a:avLst/>
          </a:prstGeom>
        </p:spPr>
        <p:txBody>
          <a:bodyPr lIns="0" tIns="0" rIns="0" bIns="0" rtlCol="0" anchor="t">
            <a:spAutoFit/>
          </a:bodyPr>
          <a:lstStyle/>
          <a:p>
            <a:pPr algn="ctr">
              <a:lnSpc>
                <a:spcPts val="4522"/>
              </a:lnSpc>
              <a:spcBef>
                <a:spcPct val="0"/>
              </a:spcBef>
            </a:pPr>
            <a:r>
              <a:rPr lang="en-US" sz="3230" b="1" dirty="0">
                <a:solidFill>
                  <a:srgbClr val="000000"/>
                </a:solidFill>
                <a:latin typeface="29LT Adir Bold"/>
                <a:ea typeface="29LT Adir Bold"/>
                <a:cs typeface="29LT Adir Bold"/>
                <a:sym typeface="29LT Adir Bold"/>
              </a:rPr>
              <a:t>Scope of the Project:</a:t>
            </a:r>
          </a:p>
        </p:txBody>
      </p:sp>
      <p:sp>
        <p:nvSpPr>
          <p:cNvPr id="37" name="TextBox 37">
            <a:extLst>
              <a:ext uri="{FF2B5EF4-FFF2-40B4-BE49-F238E27FC236}">
                <a16:creationId xmlns:a16="http://schemas.microsoft.com/office/drawing/2014/main" id="{FE2D0640-5B47-BC9D-3FE9-AD32CE5547EA}"/>
              </a:ext>
            </a:extLst>
          </p:cNvPr>
          <p:cNvSpPr txBox="1"/>
          <p:nvPr/>
        </p:nvSpPr>
        <p:spPr>
          <a:xfrm>
            <a:off x="2655105" y="7270948"/>
            <a:ext cx="14410874" cy="1545038"/>
          </a:xfrm>
          <a:prstGeom prst="rect">
            <a:avLst/>
          </a:prstGeom>
        </p:spPr>
        <p:txBody>
          <a:bodyPr wrap="square" lIns="0" tIns="0" rIns="0" bIns="0" rtlCol="0" anchor="t">
            <a:spAutoFit/>
          </a:bodyPr>
          <a:lstStyle/>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Create a Financial dashboard to analyze trends, monitor revenue, and evaluate performance.</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Provide actionable insights to optimize strategies.</a:t>
            </a: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spTree>
    <p:extLst>
      <p:ext uri="{BB962C8B-B14F-4D97-AF65-F5344CB8AC3E}">
        <p14:creationId xmlns:p14="http://schemas.microsoft.com/office/powerpoint/2010/main" val="11016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1A99A-8BD8-78C6-A94C-9FEE43AF5F5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4C011E5-9872-C5CD-82A5-98AAC2BAE8AB}"/>
              </a:ext>
            </a:extLst>
          </p:cNvPr>
          <p:cNvGrpSpPr/>
          <p:nvPr/>
        </p:nvGrpSpPr>
        <p:grpSpPr>
          <a:xfrm>
            <a:off x="17065979" y="2661221"/>
            <a:ext cx="2241710" cy="2241710"/>
            <a:chOff x="0" y="0"/>
            <a:chExt cx="812800" cy="812800"/>
          </a:xfrm>
        </p:grpSpPr>
        <p:sp>
          <p:nvSpPr>
            <p:cNvPr id="3" name="Freeform 3">
              <a:extLst>
                <a:ext uri="{FF2B5EF4-FFF2-40B4-BE49-F238E27FC236}">
                  <a16:creationId xmlns:a16="http://schemas.microsoft.com/office/drawing/2014/main" id="{C5B88B0C-E825-52E2-42F0-1E88B5A653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a:extLst>
                <a:ext uri="{FF2B5EF4-FFF2-40B4-BE49-F238E27FC236}">
                  <a16:creationId xmlns:a16="http://schemas.microsoft.com/office/drawing/2014/main" id="{6E384ACF-8643-2198-E350-134F0A01E93B}"/>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C87257DF-1402-A4E7-1794-9FC6F4958449}"/>
              </a:ext>
            </a:extLst>
          </p:cNvPr>
          <p:cNvGrpSpPr/>
          <p:nvPr/>
        </p:nvGrpSpPr>
        <p:grpSpPr>
          <a:xfrm rot="-10106257">
            <a:off x="-1043385" y="-1368934"/>
            <a:ext cx="4144169" cy="4144169"/>
            <a:chOff x="0" y="0"/>
            <a:chExt cx="812800" cy="812800"/>
          </a:xfrm>
        </p:grpSpPr>
        <p:sp>
          <p:nvSpPr>
            <p:cNvPr id="6" name="Freeform 6">
              <a:extLst>
                <a:ext uri="{FF2B5EF4-FFF2-40B4-BE49-F238E27FC236}">
                  <a16:creationId xmlns:a16="http://schemas.microsoft.com/office/drawing/2014/main" id="{F73D6E84-7E7E-1F9C-6572-27AB7718874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a:extLst>
                <a:ext uri="{FF2B5EF4-FFF2-40B4-BE49-F238E27FC236}">
                  <a16:creationId xmlns:a16="http://schemas.microsoft.com/office/drawing/2014/main" id="{5BE2881A-5E86-1DE5-CB6A-DADB75C8659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B2ED712D-B7E7-67D6-E528-ED94767F570B}"/>
              </a:ext>
            </a:extLst>
          </p:cNvPr>
          <p:cNvGrpSpPr/>
          <p:nvPr/>
        </p:nvGrpSpPr>
        <p:grpSpPr>
          <a:xfrm>
            <a:off x="881816" y="703151"/>
            <a:ext cx="16313792" cy="7966236"/>
            <a:chOff x="0" y="0"/>
            <a:chExt cx="18758712" cy="9160122"/>
          </a:xfrm>
        </p:grpSpPr>
        <p:sp>
          <p:nvSpPr>
            <p:cNvPr id="9" name="Freeform 9">
              <a:extLst>
                <a:ext uri="{FF2B5EF4-FFF2-40B4-BE49-F238E27FC236}">
                  <a16:creationId xmlns:a16="http://schemas.microsoft.com/office/drawing/2014/main" id="{A75BF7E9-213F-B5AD-6907-8367E60ED705}"/>
                </a:ext>
              </a:extLst>
            </p:cNvPr>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txBody>
            <a:bodyPr/>
            <a:lstStyle/>
            <a:p>
              <a:endParaRPr lang="en-AE"/>
            </a:p>
          </p:txBody>
        </p:sp>
        <p:sp>
          <p:nvSpPr>
            <p:cNvPr id="10" name="Freeform 10">
              <a:extLst>
                <a:ext uri="{FF2B5EF4-FFF2-40B4-BE49-F238E27FC236}">
                  <a16:creationId xmlns:a16="http://schemas.microsoft.com/office/drawing/2014/main" id="{5C853D64-1279-EF16-8CD7-0FE462BD9A99}"/>
                </a:ext>
              </a:extLst>
            </p:cNvPr>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a:extLst>
              <a:ext uri="{FF2B5EF4-FFF2-40B4-BE49-F238E27FC236}">
                <a16:creationId xmlns:a16="http://schemas.microsoft.com/office/drawing/2014/main" id="{8D2630ED-31B8-BE60-1C08-0E459A4C8EAE}"/>
              </a:ext>
            </a:extLst>
          </p:cNvPr>
          <p:cNvGrpSpPr/>
          <p:nvPr/>
        </p:nvGrpSpPr>
        <p:grpSpPr>
          <a:xfrm>
            <a:off x="14588821" y="1341534"/>
            <a:ext cx="1154593" cy="321067"/>
            <a:chOff x="0" y="0"/>
            <a:chExt cx="1539457" cy="428090"/>
          </a:xfrm>
        </p:grpSpPr>
        <p:grpSp>
          <p:nvGrpSpPr>
            <p:cNvPr id="12" name="Group 12">
              <a:extLst>
                <a:ext uri="{FF2B5EF4-FFF2-40B4-BE49-F238E27FC236}">
                  <a16:creationId xmlns:a16="http://schemas.microsoft.com/office/drawing/2014/main" id="{CEBCF52E-AF43-EDF7-B06E-8FB4DC0608F9}"/>
                </a:ext>
              </a:extLst>
            </p:cNvPr>
            <p:cNvGrpSpPr/>
            <p:nvPr/>
          </p:nvGrpSpPr>
          <p:grpSpPr>
            <a:xfrm>
              <a:off x="0" y="0"/>
              <a:ext cx="428090" cy="428090"/>
              <a:chOff x="0" y="0"/>
              <a:chExt cx="812800" cy="812800"/>
            </a:xfrm>
          </p:grpSpPr>
          <p:sp>
            <p:nvSpPr>
              <p:cNvPr id="13" name="Freeform 13">
                <a:extLst>
                  <a:ext uri="{FF2B5EF4-FFF2-40B4-BE49-F238E27FC236}">
                    <a16:creationId xmlns:a16="http://schemas.microsoft.com/office/drawing/2014/main" id="{E007CA6D-880F-7471-FE9D-6F006ED4CD6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a:extLst>
                  <a:ext uri="{FF2B5EF4-FFF2-40B4-BE49-F238E27FC236}">
                    <a16:creationId xmlns:a16="http://schemas.microsoft.com/office/drawing/2014/main" id="{86609BAF-6A7D-C738-72B4-72B32DF7220F}"/>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a:extLst>
                <a:ext uri="{FF2B5EF4-FFF2-40B4-BE49-F238E27FC236}">
                  <a16:creationId xmlns:a16="http://schemas.microsoft.com/office/drawing/2014/main" id="{19197172-318A-47B9-B1EC-6D5AA6FBA8E4}"/>
                </a:ext>
              </a:extLst>
            </p:cNvPr>
            <p:cNvGrpSpPr/>
            <p:nvPr/>
          </p:nvGrpSpPr>
          <p:grpSpPr>
            <a:xfrm>
              <a:off x="556206" y="0"/>
              <a:ext cx="428090" cy="428090"/>
              <a:chOff x="0" y="0"/>
              <a:chExt cx="812800" cy="812800"/>
            </a:xfrm>
          </p:grpSpPr>
          <p:sp>
            <p:nvSpPr>
              <p:cNvPr id="16" name="Freeform 16">
                <a:extLst>
                  <a:ext uri="{FF2B5EF4-FFF2-40B4-BE49-F238E27FC236}">
                    <a16:creationId xmlns:a16="http://schemas.microsoft.com/office/drawing/2014/main" id="{D655CF52-FE79-9979-42E1-178DD1D7D4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a:extLst>
                  <a:ext uri="{FF2B5EF4-FFF2-40B4-BE49-F238E27FC236}">
                    <a16:creationId xmlns:a16="http://schemas.microsoft.com/office/drawing/2014/main" id="{0FC8B8CC-FAC1-3278-4E59-0016C35F096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a:extLst>
                <a:ext uri="{FF2B5EF4-FFF2-40B4-BE49-F238E27FC236}">
                  <a16:creationId xmlns:a16="http://schemas.microsoft.com/office/drawing/2014/main" id="{AD2B613C-F77F-5D9E-042F-4BD2B1E55193}"/>
                </a:ext>
              </a:extLst>
            </p:cNvPr>
            <p:cNvGrpSpPr/>
            <p:nvPr/>
          </p:nvGrpSpPr>
          <p:grpSpPr>
            <a:xfrm>
              <a:off x="1111367" y="0"/>
              <a:ext cx="428090" cy="428090"/>
              <a:chOff x="0" y="0"/>
              <a:chExt cx="812800" cy="812800"/>
            </a:xfrm>
          </p:grpSpPr>
          <p:sp>
            <p:nvSpPr>
              <p:cNvPr id="19" name="Freeform 19">
                <a:extLst>
                  <a:ext uri="{FF2B5EF4-FFF2-40B4-BE49-F238E27FC236}">
                    <a16:creationId xmlns:a16="http://schemas.microsoft.com/office/drawing/2014/main" id="{DDDDEED8-00B6-C8A4-8AD4-9B76403136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a:extLst>
                  <a:ext uri="{FF2B5EF4-FFF2-40B4-BE49-F238E27FC236}">
                    <a16:creationId xmlns:a16="http://schemas.microsoft.com/office/drawing/2014/main" id="{D9111939-F815-0930-558F-4ABC451CB5FA}"/>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1" name="TextBox 21">
            <a:extLst>
              <a:ext uri="{FF2B5EF4-FFF2-40B4-BE49-F238E27FC236}">
                <a16:creationId xmlns:a16="http://schemas.microsoft.com/office/drawing/2014/main" id="{68DDC2AC-1DD2-9815-3A4B-CF5768386435}"/>
              </a:ext>
            </a:extLst>
          </p:cNvPr>
          <p:cNvSpPr txBox="1"/>
          <p:nvPr/>
        </p:nvSpPr>
        <p:spPr>
          <a:xfrm>
            <a:off x="1828801" y="876300"/>
            <a:ext cx="12880340" cy="1229760"/>
          </a:xfrm>
          <a:prstGeom prst="rect">
            <a:avLst/>
          </a:prstGeom>
        </p:spPr>
        <p:txBody>
          <a:bodyPr wrap="square" lIns="0" tIns="0" rIns="0" bIns="0" rtlCol="0" anchor="t">
            <a:spAutoFit/>
          </a:bodyPr>
          <a:lstStyle/>
          <a:p>
            <a:pPr algn="ctr">
              <a:lnSpc>
                <a:spcPts val="10292"/>
              </a:lnSpc>
              <a:spcBef>
                <a:spcPct val="0"/>
              </a:spcBef>
            </a:pPr>
            <a:r>
              <a:rPr lang="en-US" sz="7200" b="1" dirty="0">
                <a:latin typeface="Asap Condensed Bold" panose="020B0604020202020204" charset="0"/>
                <a:ea typeface="Calibri" panose="020F0502020204030204" pitchFamily="34" charset="0"/>
                <a:cs typeface="Times New Roman" panose="02020603050405020304" pitchFamily="18" charset="0"/>
                <a:sym typeface="Balabeloo"/>
              </a:rPr>
              <a:t>Financial Forecasting</a:t>
            </a:r>
            <a:endParaRPr lang="en-US" sz="7200" u="none" strike="noStrike" dirty="0">
              <a:latin typeface="Asap Condensed Bold" panose="020B0604020202020204" charset="0"/>
              <a:ea typeface="Balabeloo"/>
              <a:cs typeface="Balabeloo"/>
              <a:sym typeface="Balabeloo"/>
            </a:endParaRPr>
          </a:p>
        </p:txBody>
      </p:sp>
      <p:sp>
        <p:nvSpPr>
          <p:cNvPr id="22" name="TextBox 22">
            <a:extLst>
              <a:ext uri="{FF2B5EF4-FFF2-40B4-BE49-F238E27FC236}">
                <a16:creationId xmlns:a16="http://schemas.microsoft.com/office/drawing/2014/main" id="{0C2E5540-289C-C33C-071C-CAC1FF7B8907}"/>
              </a:ext>
            </a:extLst>
          </p:cNvPr>
          <p:cNvSpPr txBox="1"/>
          <p:nvPr/>
        </p:nvSpPr>
        <p:spPr>
          <a:xfrm>
            <a:off x="1666670" y="3759276"/>
            <a:ext cx="15104107" cy="3975447"/>
          </a:xfrm>
          <a:prstGeom prst="rect">
            <a:avLst/>
          </a:prstGeom>
        </p:spPr>
        <p:txBody>
          <a:bodyPr wrap="square" lIns="0" tIns="0" rIns="0" bIns="0" rtlCol="0" anchor="t">
            <a:spAutoFit/>
          </a:bodyPr>
          <a:lstStyle/>
          <a:p>
            <a:pPr marL="0" lvl="1" indent="0">
              <a:lnSpc>
                <a:spcPts val="4453"/>
              </a:lnSpc>
              <a:spcBef>
                <a:spcPct val="0"/>
              </a:spcBef>
            </a:pPr>
            <a:r>
              <a:rPr lang="en-US" sz="3200" u="sng" dirty="0">
                <a:latin typeface="Dumondi Condensed" panose="020B0604020202020204" charset="-34"/>
                <a:ea typeface="Balsamiq Sans Bold"/>
                <a:cs typeface="Dumondi Condensed" panose="020B0604020202020204" charset="-34"/>
                <a:sym typeface="Balsamiq Sans Bold"/>
              </a:rPr>
              <a:t>Using Power BI for financial forecasting, the process includes:</a:t>
            </a:r>
          </a:p>
          <a:p>
            <a:pPr marL="514350" lvl="1" indent="-514350">
              <a:lnSpc>
                <a:spcPts val="4453"/>
              </a:lnSpc>
              <a:spcBef>
                <a:spcPct val="0"/>
              </a:spcBef>
              <a:buAutoNum type="arabicPeriod"/>
            </a:pPr>
            <a:r>
              <a:rPr lang="en-US" sz="3200" u="sng" dirty="0">
                <a:latin typeface="Dumondi Condensed" panose="020B0604020202020204" charset="-34"/>
                <a:ea typeface="Balsamiq Sans Bold"/>
                <a:cs typeface="Dumondi Condensed" panose="020B0604020202020204" charset="-34"/>
                <a:sym typeface="Balsamiq Sans Bold"/>
              </a:rPr>
              <a:t>Importing Historical Data</a:t>
            </a:r>
            <a:r>
              <a:rPr lang="en-US" sz="3200" dirty="0">
                <a:latin typeface="Dumondi Condensed" panose="020B0604020202020204" charset="-34"/>
                <a:ea typeface="Balsamiq Sans Bold"/>
                <a:cs typeface="Dumondi Condensed" panose="020B0604020202020204" charset="-34"/>
                <a:sym typeface="Balsamiq Sans Bold"/>
              </a:rPr>
              <a:t>: Bringing in data that contains past financial performance.</a:t>
            </a:r>
          </a:p>
          <a:p>
            <a:pPr marL="514350" lvl="1" indent="-514350">
              <a:lnSpc>
                <a:spcPts val="4453"/>
              </a:lnSpc>
              <a:spcBef>
                <a:spcPct val="0"/>
              </a:spcBef>
              <a:buAutoNum type="arabicPeriod"/>
            </a:pPr>
            <a:r>
              <a:rPr lang="en-US" sz="3200" u="sng" dirty="0">
                <a:latin typeface="Dumondi Condensed" panose="020B0604020202020204" charset="-34"/>
                <a:ea typeface="Balsamiq Sans Bold"/>
                <a:cs typeface="Dumondi Condensed" panose="020B0604020202020204" charset="-34"/>
                <a:sym typeface="Balsamiq Sans Bold"/>
              </a:rPr>
              <a:t>Temporal Analysis: </a:t>
            </a:r>
            <a:r>
              <a:rPr lang="en-US" sz="3200" dirty="0">
                <a:latin typeface="Dumondi Condensed" panose="020B0604020202020204" charset="-34"/>
                <a:ea typeface="Balsamiq Sans Bold"/>
                <a:cs typeface="Dumondi Condensed" panose="020B0604020202020204" charset="-34"/>
                <a:sym typeface="Balsamiq Sans Bold"/>
              </a:rPr>
              <a:t>Applying a time-based analysis, often using a line chart where the time dimension (e.g., months) is displayed on the x-axis. This time series allows for continuous visualization of data trends over time.</a:t>
            </a:r>
          </a:p>
          <a:p>
            <a:pPr marL="514350" lvl="1" indent="-514350">
              <a:lnSpc>
                <a:spcPts val="4453"/>
              </a:lnSpc>
              <a:spcBef>
                <a:spcPct val="0"/>
              </a:spcBef>
              <a:buAutoNum type="arabicPeriod"/>
            </a:pPr>
            <a:r>
              <a:rPr lang="en-US" sz="3200" u="sng" dirty="0">
                <a:latin typeface="Dumondi Condensed" panose="020B0604020202020204" charset="-34"/>
                <a:ea typeface="Balsamiq Sans Bold"/>
                <a:cs typeface="Dumondi Condensed" panose="020B0604020202020204" charset="-34"/>
                <a:sym typeface="Balsamiq Sans Bold"/>
              </a:rPr>
              <a:t>Aggregated Measures: </a:t>
            </a:r>
            <a:r>
              <a:rPr lang="en-US" sz="3200" dirty="0">
                <a:latin typeface="Dumondi Condensed" panose="020B0604020202020204" charset="-34"/>
                <a:ea typeface="Balsamiq Sans Bold"/>
                <a:cs typeface="Dumondi Condensed" panose="020B0604020202020204" charset="-34"/>
                <a:sym typeface="Balsamiq Sans Bold"/>
              </a:rPr>
              <a:t>Plotting measures such as revenue or profit on the y-axis, which can then be forecasted to predict future values based on historical patterns.</a:t>
            </a:r>
          </a:p>
          <a:p>
            <a:pPr marL="377279" lvl="1">
              <a:lnSpc>
                <a:spcPts val="3984"/>
              </a:lnSpc>
            </a:pPr>
            <a:r>
              <a:rPr lang="en-US" sz="3200" spc="76" dirty="0">
                <a:latin typeface="Dumondi Condensed" panose="020B0604020202020204" charset="-34"/>
                <a:ea typeface="Dumondi Condensed"/>
                <a:cs typeface="Dumondi Condensed" panose="020B0604020202020204" charset="-34"/>
                <a:sym typeface="Dumondi Condensed"/>
              </a:rPr>
              <a:t>.</a:t>
            </a:r>
          </a:p>
        </p:txBody>
      </p:sp>
      <p:pic>
        <p:nvPicPr>
          <p:cNvPr id="23" name="Picture 23">
            <a:extLst>
              <a:ext uri="{FF2B5EF4-FFF2-40B4-BE49-F238E27FC236}">
                <a16:creationId xmlns:a16="http://schemas.microsoft.com/office/drawing/2014/main" id="{0B319C3D-B9DC-D4DD-00F2-122511A36F2A}"/>
              </a:ext>
            </a:extLst>
          </p:cNvPr>
          <p:cNvPicPr>
            <a:picLocks noChangeAspect="1"/>
          </p:cNvPicPr>
          <p:nvPr/>
        </p:nvPicPr>
        <p:blipFill>
          <a:blip r:embed="rId2"/>
          <a:srcRect/>
          <a:stretch>
            <a:fillRect/>
          </a:stretch>
        </p:blipFill>
        <p:spPr>
          <a:xfrm>
            <a:off x="-3097113" y="6603566"/>
            <a:ext cx="5724606" cy="5259821"/>
          </a:xfrm>
          <a:prstGeom prst="rect">
            <a:avLst/>
          </a:prstGeom>
        </p:spPr>
      </p:pic>
      <p:grpSp>
        <p:nvGrpSpPr>
          <p:cNvPr id="24" name="Group 24">
            <a:extLst>
              <a:ext uri="{FF2B5EF4-FFF2-40B4-BE49-F238E27FC236}">
                <a16:creationId xmlns:a16="http://schemas.microsoft.com/office/drawing/2014/main" id="{AA1B7902-8941-D901-0C24-A65996CF5D50}"/>
              </a:ext>
            </a:extLst>
          </p:cNvPr>
          <p:cNvGrpSpPr/>
          <p:nvPr/>
        </p:nvGrpSpPr>
        <p:grpSpPr>
          <a:xfrm>
            <a:off x="16980938" y="6163223"/>
            <a:ext cx="1023862" cy="1023862"/>
            <a:chOff x="0" y="0"/>
            <a:chExt cx="812800" cy="812800"/>
          </a:xfrm>
        </p:grpSpPr>
        <p:sp>
          <p:nvSpPr>
            <p:cNvPr id="25" name="Freeform 25">
              <a:extLst>
                <a:ext uri="{FF2B5EF4-FFF2-40B4-BE49-F238E27FC236}">
                  <a16:creationId xmlns:a16="http://schemas.microsoft.com/office/drawing/2014/main" id="{DCBE9B80-EA6F-1ABE-E5C7-14EA45A6907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6" name="TextBox 26">
              <a:extLst>
                <a:ext uri="{FF2B5EF4-FFF2-40B4-BE49-F238E27FC236}">
                  <a16:creationId xmlns:a16="http://schemas.microsoft.com/office/drawing/2014/main" id="{028D66B9-5025-58A2-21C5-0114A1C1DF4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92331836-272E-1DEE-35C7-9B76A12E43A5}"/>
              </a:ext>
            </a:extLst>
          </p:cNvPr>
          <p:cNvGrpSpPr/>
          <p:nvPr/>
        </p:nvGrpSpPr>
        <p:grpSpPr>
          <a:xfrm rot="-10106257">
            <a:off x="3546310" y="302040"/>
            <a:ext cx="802223" cy="802223"/>
            <a:chOff x="0" y="0"/>
            <a:chExt cx="812800" cy="812800"/>
          </a:xfrm>
        </p:grpSpPr>
        <p:sp>
          <p:nvSpPr>
            <p:cNvPr id="28" name="Freeform 28">
              <a:extLst>
                <a:ext uri="{FF2B5EF4-FFF2-40B4-BE49-F238E27FC236}">
                  <a16:creationId xmlns:a16="http://schemas.microsoft.com/office/drawing/2014/main" id="{D3E5E009-54D2-155F-63B8-B6C2DDCA95B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9" name="TextBox 29">
              <a:extLst>
                <a:ext uri="{FF2B5EF4-FFF2-40B4-BE49-F238E27FC236}">
                  <a16:creationId xmlns:a16="http://schemas.microsoft.com/office/drawing/2014/main" id="{663EAB5C-FB4B-4C06-0655-C5BE04F7A076}"/>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a:extLst>
              <a:ext uri="{FF2B5EF4-FFF2-40B4-BE49-F238E27FC236}">
                <a16:creationId xmlns:a16="http://schemas.microsoft.com/office/drawing/2014/main" id="{5B3DE87D-737B-3357-172A-855767137F6F}"/>
              </a:ext>
            </a:extLst>
          </p:cNvPr>
          <p:cNvGrpSpPr/>
          <p:nvPr/>
        </p:nvGrpSpPr>
        <p:grpSpPr>
          <a:xfrm>
            <a:off x="15166117" y="7639523"/>
            <a:ext cx="3629641" cy="3629641"/>
            <a:chOff x="0" y="0"/>
            <a:chExt cx="812800" cy="812800"/>
          </a:xfrm>
        </p:grpSpPr>
        <p:sp>
          <p:nvSpPr>
            <p:cNvPr id="31" name="Freeform 31">
              <a:extLst>
                <a:ext uri="{FF2B5EF4-FFF2-40B4-BE49-F238E27FC236}">
                  <a16:creationId xmlns:a16="http://schemas.microsoft.com/office/drawing/2014/main" id="{12F47F33-ED6F-CEAF-DF80-903D9623D62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2" name="TextBox 32">
              <a:extLst>
                <a:ext uri="{FF2B5EF4-FFF2-40B4-BE49-F238E27FC236}">
                  <a16:creationId xmlns:a16="http://schemas.microsoft.com/office/drawing/2014/main" id="{358BC524-7C98-FE83-5465-E3BC008F1DA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TextBox 33">
            <a:extLst>
              <a:ext uri="{FF2B5EF4-FFF2-40B4-BE49-F238E27FC236}">
                <a16:creationId xmlns:a16="http://schemas.microsoft.com/office/drawing/2014/main" id="{E93FCAE0-633E-7665-2E9C-5BEF2B45D01F}"/>
              </a:ext>
            </a:extLst>
          </p:cNvPr>
          <p:cNvSpPr txBox="1"/>
          <p:nvPr/>
        </p:nvSpPr>
        <p:spPr>
          <a:xfrm>
            <a:off x="1666670" y="2502467"/>
            <a:ext cx="14954660" cy="1154162"/>
          </a:xfrm>
          <a:prstGeom prst="rect">
            <a:avLst/>
          </a:prstGeom>
        </p:spPr>
        <p:txBody>
          <a:bodyPr wrap="square" lIns="0" tIns="0" rIns="0" bIns="0" rtlCol="0" anchor="t">
            <a:spAutoFit/>
          </a:bodyPr>
          <a:lstStyle/>
          <a:p>
            <a:pPr algn="ctr">
              <a:lnSpc>
                <a:spcPts val="4522"/>
              </a:lnSpc>
              <a:spcBef>
                <a:spcPct val="0"/>
              </a:spcBef>
            </a:pPr>
            <a:r>
              <a:rPr lang="en-US" sz="3600" dirty="0">
                <a:latin typeface="Dumondi Condensed" panose="020B0604020202020204" charset="-34"/>
                <a:ea typeface="Balsamiq Sans Bold"/>
                <a:cs typeface="Dumondi Condensed" panose="020B0604020202020204" charset="-34"/>
                <a:sym typeface="Balsamiq Sans Bold"/>
              </a:rPr>
              <a:t>Financial forecasting is the process of estimating or predicting a company's future financial outcomes based on historical data, trends, and assumptions. </a:t>
            </a:r>
          </a:p>
        </p:txBody>
      </p:sp>
    </p:spTree>
    <p:extLst>
      <p:ext uri="{BB962C8B-B14F-4D97-AF65-F5344CB8AC3E}">
        <p14:creationId xmlns:p14="http://schemas.microsoft.com/office/powerpoint/2010/main" val="118777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40631" y="252155"/>
            <a:ext cx="16358382" cy="9271326"/>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txBody>
            <a:bodyPr/>
            <a:lstStyle/>
            <a:p>
              <a:endParaRPr lang="en-AE"/>
            </a:p>
          </p:txBody>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3912022"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469914" y="646080"/>
            <a:ext cx="8141739" cy="1261605"/>
          </a:xfrm>
          <a:prstGeom prst="rect">
            <a:avLst/>
          </a:prstGeom>
        </p:spPr>
        <p:txBody>
          <a:bodyPr lIns="0" tIns="0" rIns="0" bIns="0" rtlCol="0" anchor="t">
            <a:spAutoFit/>
          </a:bodyPr>
          <a:lstStyle/>
          <a:p>
            <a:pPr algn="just">
              <a:lnSpc>
                <a:spcPts val="10262"/>
              </a:lnSpc>
              <a:spcBef>
                <a:spcPct val="0"/>
              </a:spcBef>
            </a:pPr>
            <a:r>
              <a:rPr lang="en-US" sz="7330" b="1">
                <a:solidFill>
                  <a:srgbClr val="000000"/>
                </a:solidFill>
                <a:latin typeface="Asap Condensed Bold"/>
                <a:ea typeface="Asap Condensed Bold"/>
                <a:cs typeface="Asap Condensed Bold"/>
                <a:sym typeface="Asap Condensed Bold"/>
              </a:rPr>
              <a:t>ABOUT THE DATASET</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5" name="TextBox 35"/>
          <p:cNvSpPr txBox="1"/>
          <p:nvPr/>
        </p:nvSpPr>
        <p:spPr>
          <a:xfrm>
            <a:off x="1777672" y="2070121"/>
            <a:ext cx="5743776" cy="565984"/>
          </a:xfrm>
          <a:prstGeom prst="rect">
            <a:avLst/>
          </a:prstGeom>
        </p:spPr>
        <p:txBody>
          <a:bodyPr lIns="0" tIns="0" rIns="0" bIns="0" rtlCol="0" anchor="t">
            <a:spAutoFit/>
          </a:bodyPr>
          <a:lstStyle/>
          <a:p>
            <a:pPr algn="ctr">
              <a:lnSpc>
                <a:spcPts val="4504"/>
              </a:lnSpc>
              <a:spcBef>
                <a:spcPct val="0"/>
              </a:spcBef>
            </a:pPr>
            <a:r>
              <a:rPr lang="en-US" sz="3217" b="1">
                <a:solidFill>
                  <a:srgbClr val="000000"/>
                </a:solidFill>
                <a:latin typeface="29LT Adir Bold"/>
                <a:ea typeface="29LT Adir Bold"/>
                <a:cs typeface="29LT Adir Bold"/>
                <a:sym typeface="29LT Adir Bold"/>
              </a:rPr>
              <a:t>Key Attributes and Structure :</a:t>
            </a:r>
          </a:p>
        </p:txBody>
      </p:sp>
      <p:sp>
        <p:nvSpPr>
          <p:cNvPr id="36" name="TextBox 36"/>
          <p:cNvSpPr txBox="1"/>
          <p:nvPr/>
        </p:nvSpPr>
        <p:spPr>
          <a:xfrm>
            <a:off x="2487579" y="2966946"/>
            <a:ext cx="14837898" cy="3083921"/>
          </a:xfrm>
          <a:prstGeom prst="rect">
            <a:avLst/>
          </a:prstGeom>
        </p:spPr>
        <p:txBody>
          <a:bodyPr wrap="square" lIns="0" tIns="0" rIns="0" bIns="0" rtlCol="0" anchor="t">
            <a:spAutoFit/>
          </a:bodyPr>
          <a:lstStyle/>
          <a:p>
            <a:pPr algn="l">
              <a:lnSpc>
                <a:spcPts val="3984"/>
              </a:lnSpc>
            </a:pPr>
            <a:r>
              <a:rPr lang="en-US" sz="3494" spc="76" dirty="0">
                <a:solidFill>
                  <a:srgbClr val="000000"/>
                </a:solidFill>
                <a:latin typeface="Dumondi Condensed"/>
                <a:ea typeface="Dumondi Condensed"/>
                <a:cs typeface="Dumondi Condensed"/>
                <a:sym typeface="Dumondi Condensed"/>
              </a:rPr>
              <a:t>Attributes:</a:t>
            </a:r>
          </a:p>
          <a:p>
            <a:pPr marL="377279" lvl="1" algn="l">
              <a:lnSpc>
                <a:spcPts val="3984"/>
              </a:lnSpc>
            </a:pPr>
            <a:r>
              <a:rPr lang="en-US" sz="3494" spc="76" dirty="0">
                <a:solidFill>
                  <a:srgbClr val="000000"/>
                </a:solidFill>
                <a:latin typeface="Dumondi Condensed"/>
                <a:ea typeface="Dumondi Condensed"/>
                <a:cs typeface="Dumondi Condensed"/>
                <a:sym typeface="Dumondi Condensed"/>
              </a:rPr>
              <a:t>1. Area Code: Regional identifier.  </a:t>
            </a:r>
          </a:p>
          <a:p>
            <a:pPr marL="377279" lvl="1" algn="l">
              <a:lnSpc>
                <a:spcPts val="3984"/>
              </a:lnSpc>
            </a:pPr>
            <a:r>
              <a:rPr lang="en-US" sz="3494" spc="76" dirty="0">
                <a:solidFill>
                  <a:srgbClr val="000000"/>
                </a:solidFill>
                <a:latin typeface="Dumondi Condensed"/>
                <a:ea typeface="Dumondi Condensed"/>
                <a:cs typeface="Dumondi Condensed"/>
                <a:sym typeface="Dumondi Condensed"/>
              </a:rPr>
              <a:t>2. COGS: Cost of goods sold.  </a:t>
            </a:r>
          </a:p>
          <a:p>
            <a:pPr marL="377279" lvl="1" algn="l">
              <a:lnSpc>
                <a:spcPts val="3984"/>
              </a:lnSpc>
            </a:pPr>
            <a:r>
              <a:rPr lang="en-US" sz="3494" spc="76" dirty="0">
                <a:solidFill>
                  <a:srgbClr val="000000"/>
                </a:solidFill>
                <a:latin typeface="Dumondi Condensed"/>
                <a:ea typeface="Dumondi Condensed"/>
                <a:cs typeface="Dumondi Condensed"/>
                <a:sym typeface="Dumondi Condensed"/>
              </a:rPr>
              <a:t>3. Profit vs. Target: Financial performance comparison.  </a:t>
            </a:r>
          </a:p>
          <a:p>
            <a:pPr marL="377279" lvl="1" algn="l">
              <a:lnSpc>
                <a:spcPts val="3984"/>
              </a:lnSpc>
            </a:pPr>
            <a:r>
              <a:rPr lang="en-US" sz="3494" spc="76" dirty="0">
                <a:solidFill>
                  <a:srgbClr val="000000"/>
                </a:solidFill>
                <a:latin typeface="Dumondi Condensed"/>
                <a:ea typeface="Dumondi Condensed"/>
                <a:cs typeface="Dumondi Condensed"/>
                <a:sym typeface="Dumondi Condensed"/>
              </a:rPr>
              <a:t>4. Date: Sales trend analysis.  </a:t>
            </a:r>
          </a:p>
          <a:p>
            <a:pPr marL="377279" lvl="1" algn="l">
              <a:lnSpc>
                <a:spcPts val="3984"/>
              </a:lnSpc>
            </a:pPr>
            <a:r>
              <a:rPr lang="en-US" sz="3494" spc="76" dirty="0">
                <a:solidFill>
                  <a:srgbClr val="000000"/>
                </a:solidFill>
                <a:latin typeface="Dumondi Condensed"/>
                <a:ea typeface="Dumondi Condensed"/>
                <a:cs typeface="Dumondi Condensed"/>
                <a:sym typeface="Dumondi Condensed"/>
              </a:rPr>
              <a:t>5. Inventory Margin: Inventory efficiency.  </a:t>
            </a:r>
          </a:p>
        </p:txBody>
      </p:sp>
      <p:sp>
        <p:nvSpPr>
          <p:cNvPr id="37" name="TextBox 37"/>
          <p:cNvSpPr txBox="1"/>
          <p:nvPr/>
        </p:nvSpPr>
        <p:spPr>
          <a:xfrm>
            <a:off x="2286000" y="6303022"/>
            <a:ext cx="5743776" cy="565984"/>
          </a:xfrm>
          <a:prstGeom prst="rect">
            <a:avLst/>
          </a:prstGeom>
        </p:spPr>
        <p:txBody>
          <a:bodyPr lIns="0" tIns="0" rIns="0" bIns="0" rtlCol="0" anchor="t">
            <a:spAutoFit/>
          </a:bodyPr>
          <a:lstStyle/>
          <a:p>
            <a:pPr algn="ctr">
              <a:lnSpc>
                <a:spcPts val="4504"/>
              </a:lnSpc>
              <a:spcBef>
                <a:spcPct val="0"/>
              </a:spcBef>
            </a:pPr>
            <a:r>
              <a:rPr lang="en-US" sz="3217" b="1" dirty="0">
                <a:solidFill>
                  <a:srgbClr val="000000"/>
                </a:solidFill>
                <a:latin typeface="29LT Adir Bold"/>
                <a:ea typeface="29LT Adir Bold"/>
                <a:cs typeface="29LT Adir Bold"/>
                <a:sym typeface="29LT Adir Bold"/>
              </a:rPr>
              <a:t>Purpose of Selecting This Dataset :</a:t>
            </a:r>
          </a:p>
        </p:txBody>
      </p:sp>
      <p:sp>
        <p:nvSpPr>
          <p:cNvPr id="38" name="TextBox 38"/>
          <p:cNvSpPr txBox="1"/>
          <p:nvPr/>
        </p:nvSpPr>
        <p:spPr>
          <a:xfrm>
            <a:off x="2564493" y="7016290"/>
            <a:ext cx="14258242" cy="2057999"/>
          </a:xfrm>
          <a:prstGeom prst="rect">
            <a:avLst/>
          </a:prstGeom>
        </p:spPr>
        <p:txBody>
          <a:bodyPr lIns="0" tIns="0" rIns="0" bIns="0" rtlCol="0" anchor="t">
            <a:spAutoFit/>
          </a:bodyPr>
          <a:lstStyle/>
          <a:p>
            <a:pPr marL="754559" lvl="1" indent="-377280" algn="just">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Analyze sales, profit, and market trends.</a:t>
            </a:r>
          </a:p>
          <a:p>
            <a:pPr marL="754559" lvl="1" indent="-377280" algn="just">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Compare actual vs. target profits.</a:t>
            </a:r>
          </a:p>
          <a:p>
            <a:pPr marL="754559" lvl="1" indent="-377280" algn="just">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Optimize inventory and cost management.</a:t>
            </a:r>
          </a:p>
          <a:p>
            <a:pPr marL="754559" lvl="1" indent="-377280" algn="just">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Support data-driven decisions for better performance.</a:t>
            </a:r>
          </a:p>
        </p:txBody>
      </p:sp>
      <p:sp>
        <p:nvSpPr>
          <p:cNvPr id="39" name="TextBox 36">
            <a:extLst>
              <a:ext uri="{FF2B5EF4-FFF2-40B4-BE49-F238E27FC236}">
                <a16:creationId xmlns:a16="http://schemas.microsoft.com/office/drawing/2014/main" id="{8AE02CBF-2D7A-2E39-27E9-B924A95B604C}"/>
              </a:ext>
            </a:extLst>
          </p:cNvPr>
          <p:cNvSpPr txBox="1"/>
          <p:nvPr/>
        </p:nvSpPr>
        <p:spPr>
          <a:xfrm>
            <a:off x="11207769" y="3439202"/>
            <a:ext cx="7037421" cy="2057999"/>
          </a:xfrm>
          <a:prstGeom prst="rect">
            <a:avLst/>
          </a:prstGeom>
        </p:spPr>
        <p:txBody>
          <a:bodyPr wrap="square" lIns="0" tIns="0" rIns="0" bIns="0" rtlCol="0" anchor="t">
            <a:spAutoFit/>
          </a:bodyPr>
          <a:lstStyle/>
          <a:p>
            <a:pPr marL="377279" lvl="1" algn="l">
              <a:lnSpc>
                <a:spcPts val="3984"/>
              </a:lnSpc>
            </a:pPr>
            <a:r>
              <a:rPr lang="en-US" sz="3494" spc="76" dirty="0">
                <a:solidFill>
                  <a:srgbClr val="000000"/>
                </a:solidFill>
                <a:latin typeface="Dumondi Condensed"/>
                <a:ea typeface="Dumondi Condensed"/>
                <a:cs typeface="Dumondi Condensed"/>
                <a:sym typeface="Dumondi Condensed"/>
              </a:rPr>
              <a:t>6. Margin: Profit percentage.  </a:t>
            </a:r>
          </a:p>
          <a:p>
            <a:pPr marL="377279" lvl="1" algn="l">
              <a:lnSpc>
                <a:spcPts val="3984"/>
              </a:lnSpc>
            </a:pPr>
            <a:r>
              <a:rPr lang="en-US" sz="3494" spc="76" dirty="0">
                <a:solidFill>
                  <a:srgbClr val="000000"/>
                </a:solidFill>
                <a:latin typeface="Dumondi Condensed"/>
                <a:ea typeface="Dumondi Condensed"/>
                <a:cs typeface="Dumondi Condensed"/>
                <a:sym typeface="Dumondi Condensed"/>
              </a:rPr>
              <a:t>7. Market Size: Customer base potential.  </a:t>
            </a:r>
          </a:p>
          <a:p>
            <a:pPr marL="377279" lvl="1" algn="l">
              <a:lnSpc>
                <a:spcPts val="3984"/>
              </a:lnSpc>
            </a:pPr>
            <a:r>
              <a:rPr lang="en-US" sz="3494" spc="76" dirty="0">
                <a:solidFill>
                  <a:srgbClr val="000000"/>
                </a:solidFill>
                <a:latin typeface="Dumondi Condensed"/>
                <a:ea typeface="Dumondi Condensed"/>
                <a:cs typeface="Dumondi Condensed"/>
                <a:sym typeface="Dumondi Condensed"/>
              </a:rPr>
              <a:t>8. Profit: Financial gains after expenses.  </a:t>
            </a:r>
          </a:p>
          <a:p>
            <a:pPr marL="377279" lvl="1" algn="l">
              <a:lnSpc>
                <a:spcPts val="3984"/>
              </a:lnSpc>
            </a:pPr>
            <a:r>
              <a:rPr lang="en-US" sz="3494" spc="76" dirty="0">
                <a:solidFill>
                  <a:srgbClr val="000000"/>
                </a:solidFill>
                <a:latin typeface="Dumondi Condensed"/>
                <a:ea typeface="Dumondi Condensed"/>
                <a:cs typeface="Dumondi Condensed"/>
                <a:sym typeface="Dumondi Condensed"/>
              </a:rPr>
              <a:t>9. Sales: Revenue generated.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511603" y="418660"/>
            <a:ext cx="15681520" cy="8611040"/>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txBody>
            <a:bodyPr/>
            <a:lstStyle/>
            <a:p>
              <a:endParaRPr lang="en-AE"/>
            </a:p>
          </p:txBody>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3912022"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2509017" y="499980"/>
            <a:ext cx="12409247" cy="1161472"/>
          </a:xfrm>
          <a:prstGeom prst="rect">
            <a:avLst/>
          </a:prstGeom>
        </p:spPr>
        <p:txBody>
          <a:bodyPr lIns="0" tIns="0" rIns="0" bIns="0" rtlCol="0" anchor="t">
            <a:spAutoFit/>
          </a:bodyPr>
          <a:lstStyle/>
          <a:p>
            <a:pPr algn="just">
              <a:lnSpc>
                <a:spcPts val="10262"/>
              </a:lnSpc>
              <a:spcBef>
                <a:spcPct val="0"/>
              </a:spcBef>
            </a:pPr>
            <a:r>
              <a:rPr lang="en-US" sz="6000" b="1" dirty="0">
                <a:solidFill>
                  <a:srgbClr val="000000"/>
                </a:solidFill>
                <a:latin typeface="Asap Condensed Bold"/>
                <a:ea typeface="Asap Condensed Bold"/>
                <a:cs typeface="Asap Condensed Bold"/>
                <a:sym typeface="Asap Condensed Bold"/>
              </a:rPr>
              <a:t>PROJECT  PLAN  &amp;  OBJECTIVES</a:t>
            </a:r>
          </a:p>
        </p:txBody>
      </p:sp>
      <p:grpSp>
        <p:nvGrpSpPr>
          <p:cNvPr id="31" name="Group 31"/>
          <p:cNvGrpSpPr/>
          <p:nvPr/>
        </p:nvGrpSpPr>
        <p:grpSpPr>
          <a:xfrm>
            <a:off x="17259300" y="7432040"/>
            <a:ext cx="705891" cy="70589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35" name="TextBox 35"/>
          <p:cNvSpPr txBox="1"/>
          <p:nvPr/>
        </p:nvSpPr>
        <p:spPr>
          <a:xfrm>
            <a:off x="1958105" y="2114283"/>
            <a:ext cx="5743776" cy="565984"/>
          </a:xfrm>
          <a:prstGeom prst="rect">
            <a:avLst/>
          </a:prstGeom>
        </p:spPr>
        <p:txBody>
          <a:bodyPr lIns="0" tIns="0" rIns="0" bIns="0" rtlCol="0" anchor="t">
            <a:spAutoFit/>
          </a:bodyPr>
          <a:lstStyle/>
          <a:p>
            <a:pPr algn="ctr">
              <a:lnSpc>
                <a:spcPts val="4504"/>
              </a:lnSpc>
              <a:spcBef>
                <a:spcPct val="0"/>
              </a:spcBef>
            </a:pPr>
            <a:r>
              <a:rPr lang="en-US" sz="3217" b="1" dirty="0">
                <a:solidFill>
                  <a:srgbClr val="000000"/>
                </a:solidFill>
                <a:latin typeface="29LT Adir Bold"/>
                <a:ea typeface="29LT Adir Bold"/>
                <a:cs typeface="29LT Adir Bold"/>
                <a:sym typeface="29LT Adir Bold"/>
              </a:rPr>
              <a:t>Goals of the Dashboard Project:</a:t>
            </a:r>
          </a:p>
        </p:txBody>
      </p:sp>
      <p:sp>
        <p:nvSpPr>
          <p:cNvPr id="36" name="TextBox 36"/>
          <p:cNvSpPr txBox="1"/>
          <p:nvPr/>
        </p:nvSpPr>
        <p:spPr>
          <a:xfrm>
            <a:off x="2738989" y="3046017"/>
            <a:ext cx="14258242" cy="2057999"/>
          </a:xfrm>
          <a:prstGeom prst="rect">
            <a:avLst/>
          </a:prstGeom>
        </p:spPr>
        <p:txBody>
          <a:bodyPr lIns="0" tIns="0" rIns="0" bIns="0" rtlCol="0" anchor="t">
            <a:spAutoFit/>
          </a:bodyPr>
          <a:lstStyle/>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Provide a comprehensive overview of sales and profit performance.</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Compare actual profits against targets to evaluate financial success.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Analyze regional market trends and customer base potential.</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Optimize inventory management and profitability metrics.</a:t>
            </a:r>
          </a:p>
        </p:txBody>
      </p:sp>
      <p:sp>
        <p:nvSpPr>
          <p:cNvPr id="38" name="TextBox 38"/>
          <p:cNvSpPr txBox="1"/>
          <p:nvPr/>
        </p:nvSpPr>
        <p:spPr>
          <a:xfrm>
            <a:off x="2753641" y="6263133"/>
            <a:ext cx="14258242" cy="2057999"/>
          </a:xfrm>
          <a:prstGeom prst="rect">
            <a:avLst/>
          </a:prstGeom>
        </p:spPr>
        <p:txBody>
          <a:bodyPr lIns="0" tIns="0" rIns="0" bIns="0" rtlCol="0" anchor="t">
            <a:spAutoFit/>
          </a:bodyPr>
          <a:lstStyle/>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Sales and profit trends over time.</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Regional performance and market size analysis.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Inventory efficiency and profit margins.</a:t>
            </a:r>
          </a:p>
          <a:p>
            <a:pPr marL="754559" lvl="1" indent="-377280" algn="l">
              <a:lnSpc>
                <a:spcPts val="3984"/>
              </a:lnSpc>
              <a:buFont typeface="Arial"/>
              <a:buChar char="•"/>
            </a:pPr>
            <a:r>
              <a:rPr lang="en-US" sz="3494" spc="76" dirty="0">
                <a:solidFill>
                  <a:srgbClr val="000000"/>
                </a:solidFill>
                <a:latin typeface="Dumondi Condensed"/>
                <a:ea typeface="Dumondi Condensed"/>
                <a:cs typeface="Dumondi Condensed"/>
                <a:sym typeface="Dumondi Condensed"/>
              </a:rPr>
              <a:t>Variance between actual and target profits.</a:t>
            </a:r>
          </a:p>
        </p:txBody>
      </p:sp>
      <p:sp>
        <p:nvSpPr>
          <p:cNvPr id="39" name="TextBox 39"/>
          <p:cNvSpPr txBox="1"/>
          <p:nvPr/>
        </p:nvSpPr>
        <p:spPr>
          <a:xfrm>
            <a:off x="1500355" y="5356871"/>
            <a:ext cx="5743776" cy="565984"/>
          </a:xfrm>
          <a:prstGeom prst="rect">
            <a:avLst/>
          </a:prstGeom>
        </p:spPr>
        <p:txBody>
          <a:bodyPr lIns="0" tIns="0" rIns="0" bIns="0" rtlCol="0" anchor="t">
            <a:spAutoFit/>
          </a:bodyPr>
          <a:lstStyle/>
          <a:p>
            <a:pPr algn="ctr">
              <a:lnSpc>
                <a:spcPts val="4504"/>
              </a:lnSpc>
              <a:spcBef>
                <a:spcPct val="0"/>
              </a:spcBef>
            </a:pPr>
            <a:r>
              <a:rPr lang="en-US" sz="3217" b="1" dirty="0">
                <a:solidFill>
                  <a:srgbClr val="000000"/>
                </a:solidFill>
                <a:latin typeface="29LT Adir Bold"/>
                <a:ea typeface="29LT Adir Bold"/>
                <a:cs typeface="29LT Adir Bold"/>
                <a:sym typeface="29LT Adir Bold"/>
              </a:rPr>
              <a:t>Key Insights Addressed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CFD24-91D6-9E0A-814C-52265A83539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612373E-6C26-416B-74A5-11D7AE2FF52D}"/>
              </a:ext>
            </a:extLst>
          </p:cNvPr>
          <p:cNvGrpSpPr/>
          <p:nvPr/>
        </p:nvGrpSpPr>
        <p:grpSpPr>
          <a:xfrm>
            <a:off x="16046290" y="8045290"/>
            <a:ext cx="2241710" cy="2241710"/>
            <a:chOff x="0" y="0"/>
            <a:chExt cx="812800" cy="812800"/>
          </a:xfrm>
        </p:grpSpPr>
        <p:sp>
          <p:nvSpPr>
            <p:cNvPr id="3" name="Freeform 3">
              <a:extLst>
                <a:ext uri="{FF2B5EF4-FFF2-40B4-BE49-F238E27FC236}">
                  <a16:creationId xmlns:a16="http://schemas.microsoft.com/office/drawing/2014/main" id="{886680A5-1445-EF91-1F9C-B5BF5FCB3AD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a:extLst>
                <a:ext uri="{FF2B5EF4-FFF2-40B4-BE49-F238E27FC236}">
                  <a16:creationId xmlns:a16="http://schemas.microsoft.com/office/drawing/2014/main" id="{93F86861-7E6B-21E3-E3A1-45BCBE0D8254}"/>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1AB702F6-5BF0-858A-8173-7B12E66DF6B7}"/>
              </a:ext>
            </a:extLst>
          </p:cNvPr>
          <p:cNvGrpSpPr/>
          <p:nvPr/>
        </p:nvGrpSpPr>
        <p:grpSpPr>
          <a:xfrm rot="-10106257">
            <a:off x="-1490459" y="-1030362"/>
            <a:ext cx="3363512" cy="3363512"/>
            <a:chOff x="0" y="0"/>
            <a:chExt cx="812800" cy="812800"/>
          </a:xfrm>
        </p:grpSpPr>
        <p:sp>
          <p:nvSpPr>
            <p:cNvPr id="6" name="Freeform 6">
              <a:extLst>
                <a:ext uri="{FF2B5EF4-FFF2-40B4-BE49-F238E27FC236}">
                  <a16:creationId xmlns:a16="http://schemas.microsoft.com/office/drawing/2014/main" id="{E1088308-CCC4-BC6E-5195-56EE3035F5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a:extLst>
                <a:ext uri="{FF2B5EF4-FFF2-40B4-BE49-F238E27FC236}">
                  <a16:creationId xmlns:a16="http://schemas.microsoft.com/office/drawing/2014/main" id="{A25A7F02-4E14-597F-75AD-31D69B5B909D}"/>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2D4EDE1C-F601-ACAC-DC77-988CA8B7A912}"/>
              </a:ext>
            </a:extLst>
          </p:cNvPr>
          <p:cNvSpPr/>
          <p:nvPr/>
        </p:nvSpPr>
        <p:spPr>
          <a:xfrm>
            <a:off x="415606" y="341367"/>
            <a:ext cx="17519831" cy="9402458"/>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a:ln>
            <a:noFill/>
          </a:ln>
        </p:spPr>
        <p:txBody>
          <a:bodyPr/>
          <a:lstStyle/>
          <a:p>
            <a:endParaRPr lang="en-AE"/>
          </a:p>
        </p:txBody>
      </p:sp>
      <p:sp>
        <p:nvSpPr>
          <p:cNvPr id="10" name="Freeform 10">
            <a:extLst>
              <a:ext uri="{FF2B5EF4-FFF2-40B4-BE49-F238E27FC236}">
                <a16:creationId xmlns:a16="http://schemas.microsoft.com/office/drawing/2014/main" id="{C58D4491-FCDF-D59E-59BB-AB52661BE487}"/>
              </a:ext>
            </a:extLst>
          </p:cNvPr>
          <p:cNvSpPr/>
          <p:nvPr/>
        </p:nvSpPr>
        <p:spPr>
          <a:xfrm>
            <a:off x="385852" y="312306"/>
            <a:ext cx="17579339" cy="9460580"/>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txBody>
          <a:bodyPr/>
          <a:lstStyle/>
          <a:p>
            <a:endParaRPr lang="en-AE"/>
          </a:p>
        </p:txBody>
      </p:sp>
      <p:grpSp>
        <p:nvGrpSpPr>
          <p:cNvPr id="21" name="Group 21">
            <a:extLst>
              <a:ext uri="{FF2B5EF4-FFF2-40B4-BE49-F238E27FC236}">
                <a16:creationId xmlns:a16="http://schemas.microsoft.com/office/drawing/2014/main" id="{E23B930E-7862-AD24-784F-A0D7FB2B4C70}"/>
              </a:ext>
            </a:extLst>
          </p:cNvPr>
          <p:cNvGrpSpPr/>
          <p:nvPr/>
        </p:nvGrpSpPr>
        <p:grpSpPr>
          <a:xfrm>
            <a:off x="516769" y="7432040"/>
            <a:ext cx="1023862" cy="1023862"/>
            <a:chOff x="0" y="0"/>
            <a:chExt cx="812800" cy="812800"/>
          </a:xfrm>
        </p:grpSpPr>
        <p:sp>
          <p:nvSpPr>
            <p:cNvPr id="22" name="Freeform 22">
              <a:extLst>
                <a:ext uri="{FF2B5EF4-FFF2-40B4-BE49-F238E27FC236}">
                  <a16:creationId xmlns:a16="http://schemas.microsoft.com/office/drawing/2014/main" id="{01A0B784-7630-6D46-21B1-032187A14D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3" name="TextBox 23">
              <a:extLst>
                <a:ext uri="{FF2B5EF4-FFF2-40B4-BE49-F238E27FC236}">
                  <a16:creationId xmlns:a16="http://schemas.microsoft.com/office/drawing/2014/main" id="{8B0ADDA1-913F-F3AA-A7F2-759FA467C1DE}"/>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a:extLst>
              <a:ext uri="{FF2B5EF4-FFF2-40B4-BE49-F238E27FC236}">
                <a16:creationId xmlns:a16="http://schemas.microsoft.com/office/drawing/2014/main" id="{66C9D49F-4C0F-D9B3-6B60-D0426A8660C8}"/>
              </a:ext>
            </a:extLst>
          </p:cNvPr>
          <p:cNvGrpSpPr/>
          <p:nvPr/>
        </p:nvGrpSpPr>
        <p:grpSpPr>
          <a:xfrm rot="-10106257">
            <a:off x="3912022" y="60942"/>
            <a:ext cx="676596" cy="676596"/>
            <a:chOff x="0" y="0"/>
            <a:chExt cx="812800" cy="812800"/>
          </a:xfrm>
        </p:grpSpPr>
        <p:sp>
          <p:nvSpPr>
            <p:cNvPr id="25" name="Freeform 25">
              <a:extLst>
                <a:ext uri="{FF2B5EF4-FFF2-40B4-BE49-F238E27FC236}">
                  <a16:creationId xmlns:a16="http://schemas.microsoft.com/office/drawing/2014/main" id="{F7DE1AB7-9D6F-E386-2C62-1B84895A1BE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6" name="TextBox 26">
              <a:extLst>
                <a:ext uri="{FF2B5EF4-FFF2-40B4-BE49-F238E27FC236}">
                  <a16:creationId xmlns:a16="http://schemas.microsoft.com/office/drawing/2014/main" id="{E1573D59-9127-E840-1830-07EF37EC2719}"/>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a:extLst>
              <a:ext uri="{FF2B5EF4-FFF2-40B4-BE49-F238E27FC236}">
                <a16:creationId xmlns:a16="http://schemas.microsoft.com/office/drawing/2014/main" id="{372B6AD3-56F1-9362-9E37-FABFE878BA62}"/>
              </a:ext>
            </a:extLst>
          </p:cNvPr>
          <p:cNvGrpSpPr/>
          <p:nvPr/>
        </p:nvGrpSpPr>
        <p:grpSpPr>
          <a:xfrm>
            <a:off x="-1453634" y="8045290"/>
            <a:ext cx="3629641" cy="3629641"/>
            <a:chOff x="0" y="0"/>
            <a:chExt cx="812800" cy="812800"/>
          </a:xfrm>
        </p:grpSpPr>
        <p:sp>
          <p:nvSpPr>
            <p:cNvPr id="28" name="Freeform 28">
              <a:extLst>
                <a:ext uri="{FF2B5EF4-FFF2-40B4-BE49-F238E27FC236}">
                  <a16:creationId xmlns:a16="http://schemas.microsoft.com/office/drawing/2014/main" id="{4966F708-2A22-0A3D-BD36-88655DC914F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9" name="TextBox 29">
              <a:extLst>
                <a:ext uri="{FF2B5EF4-FFF2-40B4-BE49-F238E27FC236}">
                  <a16:creationId xmlns:a16="http://schemas.microsoft.com/office/drawing/2014/main" id="{76F3648A-ED76-539E-10FA-7FB70997BAAE}"/>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1" name="Group 31">
            <a:extLst>
              <a:ext uri="{FF2B5EF4-FFF2-40B4-BE49-F238E27FC236}">
                <a16:creationId xmlns:a16="http://schemas.microsoft.com/office/drawing/2014/main" id="{EBC2C0D8-EB57-E62A-A6A9-CFC22C0A1AB3}"/>
              </a:ext>
            </a:extLst>
          </p:cNvPr>
          <p:cNvGrpSpPr/>
          <p:nvPr/>
        </p:nvGrpSpPr>
        <p:grpSpPr>
          <a:xfrm>
            <a:off x="17259300" y="7432040"/>
            <a:ext cx="705891" cy="705891"/>
            <a:chOff x="0" y="0"/>
            <a:chExt cx="812800" cy="812800"/>
          </a:xfrm>
        </p:grpSpPr>
        <p:sp>
          <p:nvSpPr>
            <p:cNvPr id="32" name="Freeform 32">
              <a:extLst>
                <a:ext uri="{FF2B5EF4-FFF2-40B4-BE49-F238E27FC236}">
                  <a16:creationId xmlns:a16="http://schemas.microsoft.com/office/drawing/2014/main" id="{26888AF8-30B9-7873-0604-DA4872A4083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3" name="TextBox 33">
              <a:extLst>
                <a:ext uri="{FF2B5EF4-FFF2-40B4-BE49-F238E27FC236}">
                  <a16:creationId xmlns:a16="http://schemas.microsoft.com/office/drawing/2014/main" id="{404824C6-6A9A-2DEA-ADCC-3F372886C8C0}"/>
                </a:ext>
              </a:extLst>
            </p:cNvPr>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4" name="Freeform 34">
            <a:extLst>
              <a:ext uri="{FF2B5EF4-FFF2-40B4-BE49-F238E27FC236}">
                <a16:creationId xmlns:a16="http://schemas.microsoft.com/office/drawing/2014/main" id="{8E63FB83-2A78-532E-A593-610DF7B3229F}"/>
              </a:ext>
            </a:extLst>
          </p:cNvPr>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40" name="AutoShape 2"/>
          <p:cNvSpPr/>
          <p:nvPr/>
        </p:nvSpPr>
        <p:spPr>
          <a:xfrm>
            <a:off x="1028700" y="5938025"/>
            <a:ext cx="16230600" cy="0"/>
          </a:xfrm>
          <a:prstGeom prst="line">
            <a:avLst/>
          </a:prstGeom>
          <a:ln w="38100" cap="rnd">
            <a:solidFill>
              <a:schemeClr val="tx1"/>
            </a:solidFill>
            <a:prstDash val="solid"/>
            <a:headEnd type="none" w="sm" len="sm"/>
            <a:tailEnd type="none" w="sm" len="sm"/>
          </a:ln>
        </p:spPr>
        <p:txBody>
          <a:bodyPr/>
          <a:lstStyle/>
          <a:p>
            <a:endParaRPr lang="en-AE">
              <a:solidFill>
                <a:sysClr val="windowText" lastClr="000000"/>
              </a:solidFill>
            </a:endParaRPr>
          </a:p>
        </p:txBody>
      </p:sp>
      <p:grpSp>
        <p:nvGrpSpPr>
          <p:cNvPr id="41" name="Group 3"/>
          <p:cNvGrpSpPr/>
          <p:nvPr/>
        </p:nvGrpSpPr>
        <p:grpSpPr>
          <a:xfrm>
            <a:off x="866775" y="5776100"/>
            <a:ext cx="323850" cy="323850"/>
            <a:chOff x="0" y="0"/>
            <a:chExt cx="6350000" cy="6350000"/>
          </a:xfrm>
        </p:grpSpPr>
        <p:sp>
          <p:nvSpPr>
            <p:cNvPr id="56"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solidFill>
                <a:schemeClr val="tx1"/>
              </a:solidFill>
            </a:ln>
          </p:spPr>
          <p:txBody>
            <a:bodyPr/>
            <a:lstStyle/>
            <a:p>
              <a:endParaRPr lang="en-AE">
                <a:solidFill>
                  <a:sysClr val="windowText" lastClr="000000"/>
                </a:solidFill>
              </a:endParaRPr>
            </a:p>
          </p:txBody>
        </p:sp>
      </p:grpSp>
      <p:grpSp>
        <p:nvGrpSpPr>
          <p:cNvPr id="42" name="Group 5"/>
          <p:cNvGrpSpPr/>
          <p:nvPr/>
        </p:nvGrpSpPr>
        <p:grpSpPr>
          <a:xfrm>
            <a:off x="6324781" y="5776100"/>
            <a:ext cx="323850" cy="323850"/>
            <a:chOff x="0" y="0"/>
            <a:chExt cx="6350000" cy="6350000"/>
          </a:xfrm>
        </p:grpSpPr>
        <p:sp>
          <p:nvSpPr>
            <p:cNvPr id="55"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solidFill>
                <a:schemeClr val="tx1"/>
              </a:solidFill>
            </a:ln>
          </p:spPr>
          <p:txBody>
            <a:bodyPr/>
            <a:lstStyle/>
            <a:p>
              <a:endParaRPr lang="en-AE">
                <a:solidFill>
                  <a:sysClr val="windowText" lastClr="000000"/>
                </a:solidFill>
              </a:endParaRPr>
            </a:p>
          </p:txBody>
        </p:sp>
      </p:grpSp>
      <p:grpSp>
        <p:nvGrpSpPr>
          <p:cNvPr id="43" name="Group 7"/>
          <p:cNvGrpSpPr/>
          <p:nvPr/>
        </p:nvGrpSpPr>
        <p:grpSpPr>
          <a:xfrm>
            <a:off x="12000370" y="5776100"/>
            <a:ext cx="323850" cy="323850"/>
            <a:chOff x="0" y="0"/>
            <a:chExt cx="6350000" cy="6350000"/>
          </a:xfrm>
        </p:grpSpPr>
        <p:sp>
          <p:nvSpPr>
            <p:cNvPr id="54"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solidFill>
                <a:schemeClr val="tx1"/>
              </a:solidFill>
            </a:ln>
          </p:spPr>
          <p:txBody>
            <a:bodyPr/>
            <a:lstStyle/>
            <a:p>
              <a:endParaRPr lang="en-AE">
                <a:solidFill>
                  <a:sysClr val="windowText" lastClr="000000"/>
                </a:solidFill>
              </a:endParaRPr>
            </a:p>
          </p:txBody>
        </p:sp>
      </p:grpSp>
      <p:grpSp>
        <p:nvGrpSpPr>
          <p:cNvPr id="44" name="Group 9"/>
          <p:cNvGrpSpPr/>
          <p:nvPr/>
        </p:nvGrpSpPr>
        <p:grpSpPr>
          <a:xfrm>
            <a:off x="17097375" y="5776100"/>
            <a:ext cx="323850" cy="323850"/>
            <a:chOff x="0" y="0"/>
            <a:chExt cx="6350000" cy="6350000"/>
          </a:xfrm>
        </p:grpSpPr>
        <p:sp>
          <p:nvSpPr>
            <p:cNvPr id="53"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a:ln>
              <a:solidFill>
                <a:schemeClr val="tx1"/>
              </a:solidFill>
            </a:ln>
          </p:spPr>
          <p:txBody>
            <a:bodyPr/>
            <a:lstStyle/>
            <a:p>
              <a:endParaRPr lang="en-AE">
                <a:solidFill>
                  <a:sysClr val="windowText" lastClr="000000"/>
                </a:solidFill>
              </a:endParaRPr>
            </a:p>
          </p:txBody>
        </p:sp>
      </p:grpSp>
      <p:sp>
        <p:nvSpPr>
          <p:cNvPr id="45"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4">
              <a:extLst>
                <a:ext uri="{96DAC541-7B7A-43D3-8B79-37D633B846F1}">
                  <asvg:svgBlip xmlns:asvg="http://schemas.microsoft.com/office/drawing/2016/SVG/main" r:embed="rId5"/>
                </a:ext>
              </a:extLst>
            </a:blip>
            <a:stretch>
              <a:fillRect/>
            </a:stretch>
          </a:blipFill>
          <a:ln>
            <a:noFill/>
          </a:ln>
        </p:spPr>
        <p:txBody>
          <a:bodyPr/>
          <a:lstStyle/>
          <a:p>
            <a:endParaRPr lang="en-AE">
              <a:solidFill>
                <a:sysClr val="windowText" lastClr="000000"/>
              </a:solidFill>
            </a:endParaRPr>
          </a:p>
        </p:txBody>
      </p:sp>
      <p:sp>
        <p:nvSpPr>
          <p:cNvPr id="46"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p:spPr>
        <p:txBody>
          <a:bodyPr/>
          <a:lstStyle/>
          <a:p>
            <a:endParaRPr lang="en-AE">
              <a:solidFill>
                <a:sysClr val="windowText" lastClr="000000"/>
              </a:solidFill>
            </a:endParaRPr>
          </a:p>
        </p:txBody>
      </p:sp>
      <p:sp>
        <p:nvSpPr>
          <p:cNvPr id="47"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p:spPr>
        <p:txBody>
          <a:bodyPr/>
          <a:lstStyle/>
          <a:p>
            <a:endParaRPr lang="en-AE">
              <a:solidFill>
                <a:sysClr val="windowText" lastClr="000000"/>
              </a:solidFill>
            </a:endParaRPr>
          </a:p>
        </p:txBody>
      </p:sp>
      <p:sp>
        <p:nvSpPr>
          <p:cNvPr id="48" name="TextBox 14"/>
          <p:cNvSpPr txBox="1"/>
          <p:nvPr/>
        </p:nvSpPr>
        <p:spPr>
          <a:xfrm>
            <a:off x="6621577" y="655257"/>
            <a:ext cx="5044845" cy="1304925"/>
          </a:xfrm>
          <a:prstGeom prst="rect">
            <a:avLst/>
          </a:prstGeom>
          <a:ln>
            <a:noFill/>
          </a:ln>
        </p:spPr>
        <p:txBody>
          <a:bodyPr lIns="0" tIns="0" rIns="0" bIns="0" rtlCol="0" anchor="t">
            <a:spAutoFit/>
          </a:bodyPr>
          <a:lstStyle/>
          <a:p>
            <a:pPr marL="0" lvl="0" indent="0" algn="l">
              <a:lnSpc>
                <a:spcPts val="10200"/>
              </a:lnSpc>
              <a:spcBef>
                <a:spcPct val="0"/>
              </a:spcBef>
            </a:pPr>
            <a:r>
              <a:rPr lang="en-US" sz="8500" dirty="0">
                <a:solidFill>
                  <a:sysClr val="windowText" lastClr="000000"/>
                </a:solidFill>
                <a:latin typeface="HK Grotesk Bold"/>
                <a:ea typeface="HK Grotesk Bold"/>
                <a:cs typeface="HK Grotesk Bold"/>
                <a:sym typeface="HK Grotesk Bold"/>
              </a:rPr>
              <a:t>Workflow </a:t>
            </a:r>
          </a:p>
        </p:txBody>
      </p:sp>
      <p:sp>
        <p:nvSpPr>
          <p:cNvPr id="49" name="TextBox 15"/>
          <p:cNvSpPr txBox="1"/>
          <p:nvPr/>
        </p:nvSpPr>
        <p:spPr>
          <a:xfrm>
            <a:off x="1028700" y="6841212"/>
            <a:ext cx="3364925" cy="981075"/>
          </a:xfrm>
          <a:prstGeom prst="rect">
            <a:avLst/>
          </a:prstGeom>
          <a:ln>
            <a:noFill/>
          </a:ln>
        </p:spPr>
        <p:txBody>
          <a:bodyPr lIns="0" tIns="0" rIns="0" bIns="0" rtlCol="0" anchor="t">
            <a:spAutoFit/>
          </a:bodyPr>
          <a:lstStyle/>
          <a:p>
            <a:pPr marL="0" lvl="0" indent="0" algn="l">
              <a:lnSpc>
                <a:spcPts val="3840"/>
              </a:lnSpc>
              <a:spcBef>
                <a:spcPct val="0"/>
              </a:spcBef>
            </a:pPr>
            <a:r>
              <a:rPr lang="en-US" sz="3200">
                <a:solidFill>
                  <a:sysClr val="windowText" lastClr="000000"/>
                </a:solidFill>
                <a:latin typeface="HK Grotesk Bold"/>
                <a:ea typeface="HK Grotesk Bold"/>
                <a:cs typeface="HK Grotesk Bold"/>
                <a:sym typeface="HK Grotesk Bold"/>
              </a:rPr>
              <a:t>Data Collection and Loading</a:t>
            </a:r>
          </a:p>
        </p:txBody>
      </p:sp>
      <p:sp>
        <p:nvSpPr>
          <p:cNvPr id="50" name="TextBox 16"/>
          <p:cNvSpPr txBox="1"/>
          <p:nvPr/>
        </p:nvSpPr>
        <p:spPr>
          <a:xfrm>
            <a:off x="4966169" y="6841212"/>
            <a:ext cx="3364925" cy="981075"/>
          </a:xfrm>
          <a:prstGeom prst="rect">
            <a:avLst/>
          </a:prstGeom>
          <a:ln>
            <a:noFill/>
          </a:ln>
        </p:spPr>
        <p:txBody>
          <a:bodyPr lIns="0" tIns="0" rIns="0" bIns="0" rtlCol="0" anchor="t">
            <a:spAutoFit/>
          </a:bodyPr>
          <a:lstStyle/>
          <a:p>
            <a:pPr marL="0" lvl="0" indent="0" algn="l">
              <a:lnSpc>
                <a:spcPts val="3840"/>
              </a:lnSpc>
              <a:spcBef>
                <a:spcPct val="0"/>
              </a:spcBef>
            </a:pPr>
            <a:r>
              <a:rPr lang="en-US" sz="3200">
                <a:solidFill>
                  <a:sysClr val="windowText" lastClr="000000"/>
                </a:solidFill>
                <a:latin typeface="HK Grotesk Bold"/>
                <a:ea typeface="HK Grotesk Bold"/>
                <a:cs typeface="HK Grotesk Bold"/>
                <a:sym typeface="HK Grotesk Bold"/>
              </a:rPr>
              <a:t>Data Cleaning and Transformation</a:t>
            </a:r>
          </a:p>
        </p:txBody>
      </p:sp>
      <p:sp>
        <p:nvSpPr>
          <p:cNvPr id="51" name="TextBox 17"/>
          <p:cNvSpPr txBox="1"/>
          <p:nvPr/>
        </p:nvSpPr>
        <p:spPr>
          <a:xfrm>
            <a:off x="14056300" y="6841212"/>
            <a:ext cx="3364925" cy="981075"/>
          </a:xfrm>
          <a:prstGeom prst="rect">
            <a:avLst/>
          </a:prstGeom>
          <a:ln>
            <a:noFill/>
          </a:ln>
        </p:spPr>
        <p:txBody>
          <a:bodyPr lIns="0" tIns="0" rIns="0" bIns="0" rtlCol="0" anchor="t">
            <a:spAutoFit/>
          </a:bodyPr>
          <a:lstStyle/>
          <a:p>
            <a:pPr marL="0" lvl="0" indent="0" algn="l">
              <a:lnSpc>
                <a:spcPts val="3840"/>
              </a:lnSpc>
              <a:spcBef>
                <a:spcPct val="0"/>
              </a:spcBef>
            </a:pPr>
            <a:r>
              <a:rPr lang="en-US" sz="3200">
                <a:solidFill>
                  <a:sysClr val="windowText" lastClr="000000"/>
                </a:solidFill>
                <a:latin typeface="HK Grotesk Bold"/>
                <a:ea typeface="HK Grotesk Bold"/>
                <a:cs typeface="HK Grotesk Bold"/>
                <a:sym typeface="HK Grotesk Bold"/>
              </a:rPr>
              <a:t>Data Analysis and Insights</a:t>
            </a:r>
          </a:p>
        </p:txBody>
      </p:sp>
      <p:sp>
        <p:nvSpPr>
          <p:cNvPr id="52" name="TextBox 18"/>
          <p:cNvSpPr txBox="1"/>
          <p:nvPr/>
        </p:nvSpPr>
        <p:spPr>
          <a:xfrm>
            <a:off x="9734867" y="6841212"/>
            <a:ext cx="3364925" cy="981075"/>
          </a:xfrm>
          <a:prstGeom prst="rect">
            <a:avLst/>
          </a:prstGeom>
          <a:ln>
            <a:noFill/>
          </a:ln>
        </p:spPr>
        <p:txBody>
          <a:bodyPr lIns="0" tIns="0" rIns="0" bIns="0" rtlCol="0" anchor="t">
            <a:spAutoFit/>
          </a:bodyPr>
          <a:lstStyle/>
          <a:p>
            <a:pPr marL="0" lvl="0" indent="0" algn="l">
              <a:lnSpc>
                <a:spcPts val="3840"/>
              </a:lnSpc>
              <a:spcBef>
                <a:spcPct val="0"/>
              </a:spcBef>
            </a:pPr>
            <a:r>
              <a:rPr lang="en-US" sz="3200">
                <a:solidFill>
                  <a:sysClr val="windowText" lastClr="000000"/>
                </a:solidFill>
                <a:latin typeface="HK Grotesk Bold"/>
                <a:ea typeface="HK Grotesk Bold"/>
                <a:cs typeface="HK Grotesk Bold"/>
                <a:sym typeface="HK Grotesk Bold"/>
              </a:rPr>
              <a:t>Data Storage and Management</a:t>
            </a:r>
          </a:p>
        </p:txBody>
      </p:sp>
    </p:spTree>
    <p:extLst>
      <p:ext uri="{BB962C8B-B14F-4D97-AF65-F5344CB8AC3E}">
        <p14:creationId xmlns:p14="http://schemas.microsoft.com/office/powerpoint/2010/main" val="193143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46290" y="8045290"/>
            <a:ext cx="2241710" cy="22417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490459" y="-1030362"/>
            <a:ext cx="3363512" cy="336351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81645" y="234412"/>
            <a:ext cx="16090848" cy="8866058"/>
            <a:chOff x="0" y="0"/>
            <a:chExt cx="18758712" cy="10336052"/>
          </a:xfrm>
        </p:grpSpPr>
        <p:sp>
          <p:nvSpPr>
            <p:cNvPr id="9" name="Freeform 9"/>
            <p:cNvSpPr/>
            <p:nvPr/>
          </p:nvSpPr>
          <p:spPr>
            <a:xfrm>
              <a:off x="31750" y="31750"/>
              <a:ext cx="18695212" cy="10272551"/>
            </a:xfrm>
            <a:custGeom>
              <a:avLst/>
              <a:gdLst/>
              <a:ahLst/>
              <a:cxnLst/>
              <a:rect l="l" t="t" r="r" b="b"/>
              <a:pathLst>
                <a:path w="18695212" h="10272551">
                  <a:moveTo>
                    <a:pt x="18602502" y="10272551"/>
                  </a:moveTo>
                  <a:lnTo>
                    <a:pt x="92710" y="10272551"/>
                  </a:lnTo>
                  <a:cubicBezTo>
                    <a:pt x="41910" y="10272551"/>
                    <a:pt x="0" y="10230641"/>
                    <a:pt x="0" y="10179841"/>
                  </a:cubicBezTo>
                  <a:lnTo>
                    <a:pt x="0" y="92710"/>
                  </a:lnTo>
                  <a:cubicBezTo>
                    <a:pt x="0" y="41910"/>
                    <a:pt x="41910" y="0"/>
                    <a:pt x="92710" y="0"/>
                  </a:cubicBezTo>
                  <a:lnTo>
                    <a:pt x="18601232" y="0"/>
                  </a:lnTo>
                  <a:cubicBezTo>
                    <a:pt x="18652032" y="0"/>
                    <a:pt x="18693943" y="41910"/>
                    <a:pt x="18693943" y="92710"/>
                  </a:cubicBezTo>
                  <a:lnTo>
                    <a:pt x="18693943" y="10178572"/>
                  </a:lnTo>
                  <a:cubicBezTo>
                    <a:pt x="18695212" y="10230641"/>
                    <a:pt x="18653302" y="10272551"/>
                    <a:pt x="18602502" y="10272551"/>
                  </a:cubicBezTo>
                  <a:close/>
                </a:path>
              </a:pathLst>
            </a:custGeom>
            <a:solidFill>
              <a:srgbClr val="FFFFFF"/>
            </a:solidFill>
          </p:spPr>
          <p:txBody>
            <a:bodyPr/>
            <a:lstStyle/>
            <a:p>
              <a:endParaRPr lang="en-AE"/>
            </a:p>
          </p:txBody>
        </p:sp>
        <p:sp>
          <p:nvSpPr>
            <p:cNvPr id="10" name="Freeform 10"/>
            <p:cNvSpPr/>
            <p:nvPr/>
          </p:nvSpPr>
          <p:spPr>
            <a:xfrm>
              <a:off x="0" y="0"/>
              <a:ext cx="18758712" cy="10336052"/>
            </a:xfrm>
            <a:custGeom>
              <a:avLst/>
              <a:gdLst/>
              <a:ahLst/>
              <a:cxnLst/>
              <a:rect l="l" t="t" r="r" b="b"/>
              <a:pathLst>
                <a:path w="18758712" h="10336052">
                  <a:moveTo>
                    <a:pt x="18634252" y="59690"/>
                  </a:moveTo>
                  <a:cubicBezTo>
                    <a:pt x="18669812" y="59690"/>
                    <a:pt x="18699021" y="88900"/>
                    <a:pt x="18699021" y="124460"/>
                  </a:cubicBezTo>
                  <a:lnTo>
                    <a:pt x="18699021" y="10211592"/>
                  </a:lnTo>
                  <a:cubicBezTo>
                    <a:pt x="18699021" y="10247152"/>
                    <a:pt x="18669812" y="10276362"/>
                    <a:pt x="18634252" y="10276362"/>
                  </a:cubicBezTo>
                  <a:lnTo>
                    <a:pt x="124460" y="10276362"/>
                  </a:lnTo>
                  <a:cubicBezTo>
                    <a:pt x="88900" y="10276362"/>
                    <a:pt x="59690" y="10247152"/>
                    <a:pt x="59690" y="1021159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10211592"/>
                  </a:lnTo>
                  <a:cubicBezTo>
                    <a:pt x="0" y="10280172"/>
                    <a:pt x="55880" y="10336052"/>
                    <a:pt x="124460" y="10336052"/>
                  </a:cubicBezTo>
                  <a:lnTo>
                    <a:pt x="18634252" y="10336052"/>
                  </a:lnTo>
                  <a:cubicBezTo>
                    <a:pt x="18702832" y="10336052"/>
                    <a:pt x="18758712" y="10280172"/>
                    <a:pt x="18758712" y="10211592"/>
                  </a:cubicBezTo>
                  <a:lnTo>
                    <a:pt x="18758712" y="124460"/>
                  </a:lnTo>
                  <a:cubicBezTo>
                    <a:pt x="18758712" y="55880"/>
                    <a:pt x="18702832" y="0"/>
                    <a:pt x="18634252" y="0"/>
                  </a:cubicBezTo>
                  <a:close/>
                </a:path>
              </a:pathLst>
            </a:custGeom>
            <a:solidFill>
              <a:srgbClr val="191919"/>
            </a:solidFill>
          </p:spPr>
          <p:txBody>
            <a:bodyPr/>
            <a:lstStyle/>
            <a:p>
              <a:endParaRPr lang="en-AE"/>
            </a:p>
          </p:txBody>
        </p:sp>
      </p:grpSp>
      <p:grpSp>
        <p:nvGrpSpPr>
          <p:cNvPr id="11" name="Group 11"/>
          <p:cNvGrpSpPr/>
          <p:nvPr/>
        </p:nvGrpSpPr>
        <p:grpSpPr>
          <a:xfrm>
            <a:off x="15751762" y="1050634"/>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grpSp>
        <p:nvGrpSpPr>
          <p:cNvPr id="21" name="Group 21"/>
          <p:cNvGrpSpPr/>
          <p:nvPr/>
        </p:nvGrpSpPr>
        <p:grpSpPr>
          <a:xfrm>
            <a:off x="516769" y="7432040"/>
            <a:ext cx="1023862" cy="10238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7354"/>
            </a:solidFill>
          </p:spPr>
          <p:txBody>
            <a:bodyPr/>
            <a:lstStyle/>
            <a:p>
              <a:endParaRPr lang="en-AE"/>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rot="-10106257">
            <a:off x="3912022" y="60942"/>
            <a:ext cx="676596" cy="6765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45EE9"/>
            </a:solidFill>
          </p:spPr>
          <p:txBody>
            <a:bodyPr/>
            <a:lstStyle/>
            <a:p>
              <a:endParaRPr lang="en-AE"/>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53634" y="8045290"/>
            <a:ext cx="3629641" cy="362964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17259300" y="7432040"/>
            <a:ext cx="705891" cy="70589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853"/>
            </a:solidFill>
          </p:spPr>
          <p:txBody>
            <a:bodyPr/>
            <a:lstStyle/>
            <a:p>
              <a:endParaRPr lang="en-AE"/>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385853" y="455851"/>
            <a:ext cx="1790154" cy="1145699"/>
          </a:xfrm>
          <a:custGeom>
            <a:avLst/>
            <a:gdLst/>
            <a:ahLst/>
            <a:cxnLst/>
            <a:rect l="l" t="t" r="r" b="b"/>
            <a:pathLst>
              <a:path w="1790154" h="1145699">
                <a:moveTo>
                  <a:pt x="0" y="0"/>
                </a:moveTo>
                <a:lnTo>
                  <a:pt x="1790154" y="0"/>
                </a:lnTo>
                <a:lnTo>
                  <a:pt x="1790154" y="1145698"/>
                </a:lnTo>
                <a:lnTo>
                  <a:pt x="0" y="1145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E"/>
          </a:p>
        </p:txBody>
      </p:sp>
      <p:sp>
        <p:nvSpPr>
          <p:cNvPr id="40" name="TextBox 40"/>
          <p:cNvSpPr txBox="1"/>
          <p:nvPr/>
        </p:nvSpPr>
        <p:spPr>
          <a:xfrm>
            <a:off x="2456933" y="498994"/>
            <a:ext cx="12409247" cy="1261605"/>
          </a:xfrm>
          <a:prstGeom prst="rect">
            <a:avLst/>
          </a:prstGeom>
        </p:spPr>
        <p:txBody>
          <a:bodyPr lIns="0" tIns="0" rIns="0" bIns="0" rtlCol="0" anchor="t">
            <a:spAutoFit/>
          </a:bodyPr>
          <a:lstStyle/>
          <a:p>
            <a:pPr algn="just">
              <a:lnSpc>
                <a:spcPts val="10262"/>
              </a:lnSpc>
              <a:spcBef>
                <a:spcPct val="0"/>
              </a:spcBef>
            </a:pPr>
            <a:r>
              <a:rPr lang="en-US" sz="7330" b="1">
                <a:solidFill>
                  <a:srgbClr val="000000"/>
                </a:solidFill>
                <a:latin typeface="Asap Condensed Bold"/>
                <a:ea typeface="Asap Condensed Bold"/>
                <a:cs typeface="Asap Condensed Bold"/>
                <a:sym typeface="Asap Condensed Bold"/>
              </a:rPr>
              <a:t>APPLYING DAX FORMULAS</a:t>
            </a:r>
          </a:p>
        </p:txBody>
      </p:sp>
      <p:sp>
        <p:nvSpPr>
          <p:cNvPr id="41" name="TextBox 41"/>
          <p:cNvSpPr txBox="1"/>
          <p:nvPr/>
        </p:nvSpPr>
        <p:spPr>
          <a:xfrm>
            <a:off x="1702815" y="1741607"/>
            <a:ext cx="5743776" cy="565984"/>
          </a:xfrm>
          <a:prstGeom prst="rect">
            <a:avLst/>
          </a:prstGeom>
        </p:spPr>
        <p:txBody>
          <a:bodyPr lIns="0" tIns="0" rIns="0" bIns="0" rtlCol="0" anchor="t">
            <a:spAutoFit/>
          </a:bodyPr>
          <a:lstStyle/>
          <a:p>
            <a:pPr algn="ctr">
              <a:lnSpc>
                <a:spcPts val="4504"/>
              </a:lnSpc>
              <a:spcBef>
                <a:spcPct val="0"/>
              </a:spcBef>
            </a:pPr>
            <a:r>
              <a:rPr lang="en-US" sz="3217" b="1" dirty="0">
                <a:solidFill>
                  <a:srgbClr val="000000"/>
                </a:solidFill>
                <a:latin typeface="29LT Adir Bold"/>
                <a:ea typeface="29LT Adir Bold"/>
                <a:cs typeface="29LT Adir Bold"/>
                <a:sym typeface="29LT Adir Bold"/>
              </a:rPr>
              <a:t>Key Performance Indicator</a:t>
            </a:r>
          </a:p>
        </p:txBody>
      </p:sp>
      <p:sp>
        <p:nvSpPr>
          <p:cNvPr id="42" name="TextBox 42"/>
          <p:cNvSpPr txBox="1"/>
          <p:nvPr/>
        </p:nvSpPr>
        <p:spPr>
          <a:xfrm>
            <a:off x="2357145" y="2787324"/>
            <a:ext cx="14258242" cy="1592744"/>
          </a:xfrm>
          <a:prstGeom prst="rect">
            <a:avLst/>
          </a:prstGeom>
        </p:spPr>
        <p:txBody>
          <a:bodyPr lIns="0" tIns="0" rIns="0" bIns="0" rtlCol="0" anchor="t">
            <a:spAutoFit/>
          </a:bodyPr>
          <a:lstStyle/>
          <a:p>
            <a:pPr marL="754559" lvl="1" indent="-377280">
              <a:lnSpc>
                <a:spcPct val="150000"/>
              </a:lnSpc>
              <a:buFontTx/>
              <a:buAutoNum type="arabicPeriod"/>
            </a:pPr>
            <a:r>
              <a:rPr lang="en-IN" sz="3600" b="0" dirty="0">
                <a:solidFill>
                  <a:srgbClr val="000000"/>
                </a:solidFill>
                <a:effectLst/>
                <a:latin typeface="Dumondi Condensed" panose="020B0604020202020204" charset="-34"/>
                <a:cs typeface="Dumondi Condensed" panose="020B0604020202020204" charset="-34"/>
              </a:rPr>
              <a:t>Total Profit : </a:t>
            </a:r>
            <a:r>
              <a:rPr lang="en-IN" sz="3600" dirty="0">
                <a:latin typeface="Dumondi Condensed" panose="020B0604020202020204" charset="-34"/>
                <a:cs typeface="Dumondi Condensed" panose="020B0604020202020204" charset="-34"/>
              </a:rPr>
              <a:t>To calculate overall profit </a:t>
            </a:r>
          </a:p>
          <a:p>
            <a:pPr marL="377279" lvl="1">
              <a:lnSpc>
                <a:spcPct val="150000"/>
              </a:lnSpc>
            </a:pPr>
            <a:r>
              <a:rPr lang="en-IN" sz="3600" b="0" dirty="0">
                <a:solidFill>
                  <a:srgbClr val="000000"/>
                </a:solidFill>
                <a:effectLst/>
                <a:latin typeface="Dumondi Condensed" panose="020B0604020202020204" charset="-34"/>
                <a:cs typeface="Dumondi Condensed" panose="020B0604020202020204" charset="-34"/>
              </a:rPr>
              <a:t>    </a:t>
            </a:r>
            <a:r>
              <a:rPr lang="en-IN" sz="2800" b="0" dirty="0">
                <a:solidFill>
                  <a:srgbClr val="000000"/>
                </a:solidFill>
                <a:effectLst/>
                <a:latin typeface="Dumondi Condensed" panose="020B0604020202020204" charset="-34"/>
                <a:cs typeface="Dumondi Condensed" panose="020B0604020202020204" charset="-34"/>
              </a:rPr>
              <a:t>TotalProfit = </a:t>
            </a:r>
            <a:r>
              <a:rPr lang="en-IN" sz="2800" b="0" dirty="0">
                <a:solidFill>
                  <a:srgbClr val="3165BB"/>
                </a:solidFill>
                <a:effectLst/>
                <a:latin typeface="Dumondi Condensed" panose="020B0604020202020204" charset="-34"/>
                <a:cs typeface="Dumondi Condensed" panose="020B0604020202020204" charset="-34"/>
              </a:rPr>
              <a:t>SUM</a:t>
            </a:r>
            <a:r>
              <a:rPr lang="en-IN" sz="2800" b="0" dirty="0">
                <a:solidFill>
                  <a:srgbClr val="000000"/>
                </a:solidFill>
                <a:effectLst/>
                <a:latin typeface="Dumondi Condensed" panose="020B0604020202020204" charset="-34"/>
                <a:cs typeface="Dumondi Condensed" panose="020B0604020202020204" charset="-34"/>
              </a:rPr>
              <a:t>(</a:t>
            </a:r>
            <a:r>
              <a:rPr lang="en-US" sz="2800" dirty="0" err="1">
                <a:latin typeface="Dumondi Condensed" panose="020B0604020202020204" charset="-34"/>
                <a:cs typeface="Dumondi Condensed" panose="020B0604020202020204" charset="-34"/>
              </a:rPr>
              <a:t>Coffee_Chain_Sales</a:t>
            </a:r>
            <a:r>
              <a:rPr lang="en-IN" sz="2800" b="0" dirty="0">
                <a:solidFill>
                  <a:srgbClr val="001080"/>
                </a:solidFill>
                <a:effectLst/>
                <a:latin typeface="Dumondi Condensed" panose="020B0604020202020204" charset="-34"/>
                <a:cs typeface="Dumondi Condensed" panose="020B0604020202020204" charset="-34"/>
              </a:rPr>
              <a:t>[Profit]</a:t>
            </a:r>
            <a:r>
              <a:rPr lang="en-IN" sz="2800" b="0" dirty="0">
                <a:solidFill>
                  <a:srgbClr val="000000"/>
                </a:solidFill>
                <a:effectLst/>
                <a:latin typeface="Dumondi Condensed" panose="020B0604020202020204" charset="-34"/>
                <a:cs typeface="Dumondi Condensed" panose="020B0604020202020204" charset="-34"/>
              </a:rPr>
              <a:t>)</a:t>
            </a:r>
          </a:p>
        </p:txBody>
      </p:sp>
      <p:sp>
        <p:nvSpPr>
          <p:cNvPr id="43" name="TextBox 43"/>
          <p:cNvSpPr txBox="1"/>
          <p:nvPr/>
        </p:nvSpPr>
        <p:spPr>
          <a:xfrm>
            <a:off x="2667799" y="4678514"/>
            <a:ext cx="14258242" cy="1399037"/>
          </a:xfrm>
          <a:prstGeom prst="rect">
            <a:avLst/>
          </a:prstGeom>
        </p:spPr>
        <p:txBody>
          <a:bodyPr lIns="0" tIns="0" rIns="0" bIns="0" rtlCol="0" anchor="t">
            <a:spAutoFit/>
          </a:bodyPr>
          <a:lstStyle/>
          <a:p>
            <a:pPr algn="l">
              <a:lnSpc>
                <a:spcPct val="150000"/>
              </a:lnSpc>
            </a:pPr>
            <a:r>
              <a:rPr lang="en-US" sz="3494" spc="76" dirty="0">
                <a:solidFill>
                  <a:srgbClr val="000000"/>
                </a:solidFill>
                <a:latin typeface="Dumondi Condensed"/>
                <a:ea typeface="Dumondi Condensed"/>
                <a:cs typeface="Dumondi Condensed"/>
                <a:sym typeface="Dumondi Condensed"/>
              </a:rPr>
              <a:t>2.Total Revenue: Summed up sales figures to track overall performance.</a:t>
            </a:r>
          </a:p>
          <a:p>
            <a:pPr>
              <a:lnSpc>
                <a:spcPct val="150000"/>
              </a:lnSpc>
            </a:pPr>
            <a:r>
              <a:rPr lang="en-US" sz="2800" spc="76" dirty="0">
                <a:solidFill>
                  <a:srgbClr val="000000"/>
                </a:solidFill>
                <a:latin typeface="Dumondi Condensed" panose="020B0604020202020204" charset="-34"/>
                <a:ea typeface="Dumondi Condensed"/>
                <a:cs typeface="Dumondi Condensed" panose="020B0604020202020204" charset="-34"/>
                <a:sym typeface="Dumondi Condensed"/>
              </a:rPr>
              <a:t>     </a:t>
            </a:r>
            <a:r>
              <a:rPr lang="en-IN" sz="2800" b="0" dirty="0" err="1">
                <a:solidFill>
                  <a:srgbClr val="000000"/>
                </a:solidFill>
                <a:effectLst/>
                <a:latin typeface="Dumondi Condensed" panose="020B0604020202020204" charset="-34"/>
                <a:cs typeface="Dumondi Condensed" panose="020B0604020202020204" charset="-34"/>
              </a:rPr>
              <a:t>TotalRevenue</a:t>
            </a:r>
            <a:r>
              <a:rPr lang="en-IN" sz="2800" b="0" dirty="0">
                <a:solidFill>
                  <a:srgbClr val="000000"/>
                </a:solidFill>
                <a:effectLst/>
                <a:latin typeface="Dumondi Condensed" panose="020B0604020202020204" charset="-34"/>
                <a:cs typeface="Dumondi Condensed" panose="020B0604020202020204" charset="-34"/>
              </a:rPr>
              <a:t> = </a:t>
            </a:r>
            <a:r>
              <a:rPr lang="en-IN" sz="2800" b="0" dirty="0">
                <a:solidFill>
                  <a:srgbClr val="3165BB"/>
                </a:solidFill>
                <a:effectLst/>
                <a:latin typeface="Dumondi Condensed" panose="020B0604020202020204" charset="-34"/>
                <a:cs typeface="Dumondi Condensed" panose="020B0604020202020204" charset="-34"/>
              </a:rPr>
              <a:t>SUM</a:t>
            </a:r>
            <a:r>
              <a:rPr lang="en-US" sz="2800" dirty="0" err="1">
                <a:latin typeface="Dumondi Condensed" panose="020B0604020202020204" charset="-34"/>
                <a:cs typeface="Dumondi Condensed" panose="020B0604020202020204" charset="-34"/>
              </a:rPr>
              <a:t>Coffee_Chain_Sales</a:t>
            </a:r>
            <a:r>
              <a:rPr lang="en-IN" sz="2800" b="0" dirty="0">
                <a:solidFill>
                  <a:srgbClr val="001080"/>
                </a:solidFill>
                <a:effectLst/>
                <a:latin typeface="Dumondi Condensed" panose="020B0604020202020204" charset="-34"/>
                <a:cs typeface="Dumondi Condensed" panose="020B0604020202020204" charset="-34"/>
              </a:rPr>
              <a:t>[ Sales]</a:t>
            </a:r>
            <a:r>
              <a:rPr lang="en-IN" sz="2800" b="0" dirty="0">
                <a:solidFill>
                  <a:srgbClr val="000000"/>
                </a:solidFill>
                <a:effectLst/>
                <a:latin typeface="Dumondi Condensed" panose="020B0604020202020204" charset="-34"/>
                <a:cs typeface="Dumondi Condensed" panose="020B0604020202020204" charset="-34"/>
              </a:rPr>
              <a:t>)</a:t>
            </a:r>
          </a:p>
        </p:txBody>
      </p:sp>
      <p:sp>
        <p:nvSpPr>
          <p:cNvPr id="44" name="TextBox 44"/>
          <p:cNvSpPr txBox="1"/>
          <p:nvPr/>
        </p:nvSpPr>
        <p:spPr>
          <a:xfrm>
            <a:off x="2667799" y="6507763"/>
            <a:ext cx="11957277" cy="1972015"/>
          </a:xfrm>
          <a:prstGeom prst="rect">
            <a:avLst/>
          </a:prstGeom>
        </p:spPr>
        <p:txBody>
          <a:bodyPr wrap="square" lIns="0" tIns="0" rIns="0" bIns="0" rtlCol="0" anchor="t">
            <a:spAutoFit/>
          </a:bodyPr>
          <a:lstStyle/>
          <a:p>
            <a:pPr algn="l">
              <a:lnSpc>
                <a:spcPct val="150000"/>
              </a:lnSpc>
            </a:pPr>
            <a:r>
              <a:rPr lang="en-US" sz="3494" spc="76" dirty="0">
                <a:solidFill>
                  <a:srgbClr val="000000"/>
                </a:solidFill>
                <a:latin typeface="Dumondi Condensed"/>
                <a:ea typeface="Dumondi Condensed"/>
                <a:cs typeface="Dumondi Condensed"/>
                <a:sym typeface="Dumondi Condensed"/>
              </a:rPr>
              <a:t>3. Forecasted Revenue: To calculate overall forecasted revenue by considering 10%</a:t>
            </a:r>
          </a:p>
          <a:p>
            <a:pPr>
              <a:lnSpc>
                <a:spcPct val="150000"/>
              </a:lnSpc>
            </a:pPr>
            <a:r>
              <a:rPr lang="en-US" sz="2800" spc="76" dirty="0">
                <a:solidFill>
                  <a:srgbClr val="000000"/>
                </a:solidFill>
                <a:latin typeface="Dumondi Condensed" panose="020B0604020202020204" charset="-34"/>
                <a:ea typeface="Dumondi Condensed"/>
                <a:cs typeface="Dumondi Condensed" panose="020B0604020202020204" charset="-34"/>
                <a:sym typeface="Dumondi Condensed"/>
              </a:rPr>
              <a:t>    </a:t>
            </a:r>
            <a:r>
              <a:rPr lang="en-IN" sz="2800" b="0" dirty="0" err="1">
                <a:solidFill>
                  <a:srgbClr val="000000"/>
                </a:solidFill>
                <a:effectLst/>
                <a:latin typeface="Dumondi Condensed" panose="020B0604020202020204" charset="-34"/>
                <a:cs typeface="Dumondi Condensed" panose="020B0604020202020204" charset="-34"/>
              </a:rPr>
              <a:t>ForecastedRevenue</a:t>
            </a:r>
            <a:r>
              <a:rPr lang="en-IN" sz="2800" b="0" dirty="0">
                <a:solidFill>
                  <a:srgbClr val="000000"/>
                </a:solidFill>
                <a:effectLst/>
                <a:latin typeface="Dumondi Condensed" panose="020B0604020202020204" charset="-34"/>
                <a:cs typeface="Dumondi Condensed" panose="020B0604020202020204" charset="-34"/>
              </a:rPr>
              <a:t> = </a:t>
            </a:r>
            <a:r>
              <a:rPr lang="en-IN" sz="2800" b="0" dirty="0">
                <a:solidFill>
                  <a:srgbClr val="68349C"/>
                </a:solidFill>
                <a:effectLst/>
                <a:latin typeface="Dumondi Condensed" panose="020B0604020202020204" charset="-34"/>
                <a:cs typeface="Dumondi Condensed" panose="020B0604020202020204" charset="-34"/>
              </a:rPr>
              <a:t>[</a:t>
            </a:r>
            <a:r>
              <a:rPr lang="en-IN" sz="2800" b="0" dirty="0" err="1">
                <a:solidFill>
                  <a:srgbClr val="68349C"/>
                </a:solidFill>
                <a:effectLst/>
                <a:latin typeface="Dumondi Condensed" panose="020B0604020202020204" charset="-34"/>
                <a:cs typeface="Dumondi Condensed" panose="020B0604020202020204" charset="-34"/>
              </a:rPr>
              <a:t>TotalRevenue</a:t>
            </a:r>
            <a:r>
              <a:rPr lang="en-IN" sz="2800" b="0" dirty="0">
                <a:solidFill>
                  <a:srgbClr val="68349C"/>
                </a:solidFill>
                <a:effectLst/>
                <a:latin typeface="Dumondi Condensed" panose="020B0604020202020204" charset="-34"/>
                <a:cs typeface="Dumondi Condensed" panose="020B0604020202020204" charset="-34"/>
              </a:rPr>
              <a:t>]</a:t>
            </a:r>
            <a:r>
              <a:rPr lang="en-IN" sz="2800" b="0" dirty="0">
                <a:solidFill>
                  <a:srgbClr val="000000"/>
                </a:solidFill>
                <a:effectLst/>
                <a:latin typeface="Dumondi Condensed" panose="020B0604020202020204" charset="-34"/>
                <a:cs typeface="Dumondi Condensed" panose="020B0604020202020204" charset="-34"/>
              </a:rPr>
              <a:t> * </a:t>
            </a:r>
            <a:r>
              <a:rPr lang="en-IN" sz="2800" b="0" dirty="0">
                <a:solidFill>
                  <a:srgbClr val="098658"/>
                </a:solidFill>
                <a:effectLst/>
                <a:latin typeface="Dumondi Condensed" panose="020B0604020202020204" charset="-34"/>
                <a:cs typeface="Dumondi Condensed" panose="020B0604020202020204" charset="-34"/>
              </a:rPr>
              <a:t>1.10</a:t>
            </a:r>
            <a:endParaRPr lang="en-IN" sz="2800" b="0" dirty="0">
              <a:solidFill>
                <a:srgbClr val="000000"/>
              </a:solidFill>
              <a:effectLst/>
              <a:latin typeface="Dumondi Condensed" panose="020B0604020202020204" charset="-34"/>
              <a:cs typeface="Dumondi Condensed" panose="020B0604020202020204" charset="-34"/>
            </a:endParaRPr>
          </a:p>
          <a:p>
            <a:pPr algn="l">
              <a:lnSpc>
                <a:spcPts val="3984"/>
              </a:lnSpc>
            </a:pPr>
            <a:endParaRPr lang="en-US" sz="3494" spc="76" dirty="0">
              <a:solidFill>
                <a:srgbClr val="000000"/>
              </a:solidFill>
              <a:latin typeface="Dumondi Condensed"/>
              <a:ea typeface="Dumondi Condensed"/>
              <a:cs typeface="Dumondi Condensed"/>
              <a:sym typeface="Dumondi Condense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1097</Words>
  <Application>Microsoft Office PowerPoint</Application>
  <PresentationFormat>Custom</PresentationFormat>
  <Paragraphs>141</Paragraphs>
  <Slides>19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Dumondi Condensed</vt:lpstr>
      <vt:lpstr>Roca One Bold</vt:lpstr>
      <vt:lpstr>Arial</vt:lpstr>
      <vt:lpstr>HK Grotesk Bold</vt:lpstr>
      <vt:lpstr>Dumondi Condensed Bold</vt:lpstr>
      <vt:lpstr>29LT Adir Bold</vt:lpstr>
      <vt:lpstr>Times New Roman</vt:lpstr>
      <vt:lpstr>Asap Condensed Bold</vt:lpstr>
      <vt:lpstr>Calibri</vt:lpstr>
      <vt:lpstr>29LT Adir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Competitive Analysis Presentation</dc:title>
  <dc:creator>Nihad Sahana</dc:creator>
  <cp:lastModifiedBy>SahanaNihad</cp:lastModifiedBy>
  <cp:revision>5</cp:revision>
  <dcterms:created xsi:type="dcterms:W3CDTF">2006-08-16T00:00:00Z</dcterms:created>
  <dcterms:modified xsi:type="dcterms:W3CDTF">2024-12-13T12:25:13Z</dcterms:modified>
  <dc:identifier>DAGXSFKb8DU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2024-12-13T11:34:45Z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4d23f82c-411a-4294-9425-82cbd815618d</vt:lpwstr>
  </property>
  <property fmtid="{D5CDD505-2E9C-101B-9397-08002B2CF9AE}" pid="7" name="MSIP_Label_defa4170-0d19-0005-0004-bc88714345d2_ActionId">
    <vt:lpwstr>ad45b93d-b409-4c55-b46a-20d9c792dd20</vt:lpwstr>
  </property>
  <property fmtid="{D5CDD505-2E9C-101B-9397-08002B2CF9AE}" pid="8" name="MSIP_Label_defa4170-0d19-0005-0004-bc88714345d2_ContentBits">
    <vt:lpwstr>0</vt:lpwstr>
  </property>
</Properties>
</file>